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014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64540" y="1213180"/>
            <a:ext cx="1855470" cy="574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DAA600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SimSun"/>
                <a:cs typeface="SimSu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DAA600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SimSun"/>
                <a:cs typeface="SimSu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DAA600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DAA600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461506" y="4065676"/>
            <a:ext cx="970915" cy="1078230"/>
          </a:xfrm>
          <a:custGeom>
            <a:avLst/>
            <a:gdLst/>
            <a:ahLst/>
            <a:cxnLst/>
            <a:rect l="l" t="t" r="r" b="b"/>
            <a:pathLst>
              <a:path w="970915" h="1078229">
                <a:moveTo>
                  <a:pt x="433324" y="0"/>
                </a:moveTo>
                <a:lnTo>
                  <a:pt x="0" y="216230"/>
                </a:lnTo>
                <a:lnTo>
                  <a:pt x="430149" y="1078066"/>
                </a:lnTo>
                <a:lnTo>
                  <a:pt x="970915" y="1077287"/>
                </a:lnTo>
                <a:lnTo>
                  <a:pt x="433324" y="0"/>
                </a:lnTo>
                <a:close/>
              </a:path>
            </a:pathLst>
          </a:custGeom>
          <a:solidFill>
            <a:srgbClr val="4AB5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363205" y="3197860"/>
            <a:ext cx="1756410" cy="1945639"/>
          </a:xfrm>
          <a:custGeom>
            <a:avLst/>
            <a:gdLst/>
            <a:ahLst/>
            <a:cxnLst/>
            <a:rect l="l" t="t" r="r" b="b"/>
            <a:pathLst>
              <a:path w="1756409" h="1945639">
                <a:moveTo>
                  <a:pt x="785368" y="0"/>
                </a:moveTo>
                <a:lnTo>
                  <a:pt x="0" y="391921"/>
                </a:lnTo>
                <a:lnTo>
                  <a:pt x="775521" y="1945640"/>
                </a:lnTo>
                <a:lnTo>
                  <a:pt x="1756285" y="1945640"/>
                </a:lnTo>
                <a:lnTo>
                  <a:pt x="785368" y="0"/>
                </a:lnTo>
                <a:close/>
              </a:path>
            </a:pathLst>
          </a:custGeom>
          <a:solidFill>
            <a:srgbClr val="81D1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276338" y="4239120"/>
            <a:ext cx="817244" cy="904875"/>
          </a:xfrm>
          <a:custGeom>
            <a:avLst/>
            <a:gdLst/>
            <a:ahLst/>
            <a:cxnLst/>
            <a:rect l="l" t="t" r="r" b="b"/>
            <a:pathLst>
              <a:path w="817245" h="904875">
                <a:moveTo>
                  <a:pt x="365759" y="0"/>
                </a:moveTo>
                <a:lnTo>
                  <a:pt x="0" y="182562"/>
                </a:lnTo>
                <a:lnTo>
                  <a:pt x="360221" y="904380"/>
                </a:lnTo>
                <a:lnTo>
                  <a:pt x="817114" y="904380"/>
                </a:lnTo>
                <a:lnTo>
                  <a:pt x="365759" y="0"/>
                </a:lnTo>
                <a:close/>
              </a:path>
            </a:pathLst>
          </a:custGeom>
          <a:solidFill>
            <a:srgbClr val="FF99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6172200" y="2656331"/>
            <a:ext cx="2971800" cy="2487295"/>
          </a:xfrm>
          <a:custGeom>
            <a:avLst/>
            <a:gdLst/>
            <a:ahLst/>
            <a:cxnLst/>
            <a:rect l="l" t="t" r="r" b="b"/>
            <a:pathLst>
              <a:path w="2971800" h="2487295">
                <a:moveTo>
                  <a:pt x="458546" y="2487168"/>
                </a:moveTo>
                <a:lnTo>
                  <a:pt x="205486" y="1980133"/>
                </a:lnTo>
                <a:lnTo>
                  <a:pt x="0" y="2082685"/>
                </a:lnTo>
                <a:lnTo>
                  <a:pt x="201828" y="2487168"/>
                </a:lnTo>
                <a:lnTo>
                  <a:pt x="458546" y="2487168"/>
                </a:lnTo>
                <a:close/>
              </a:path>
              <a:path w="2971800" h="2487295">
                <a:moveTo>
                  <a:pt x="2971800" y="848753"/>
                </a:moveTo>
                <a:lnTo>
                  <a:pt x="2550414" y="0"/>
                </a:lnTo>
                <a:lnTo>
                  <a:pt x="2116836" y="207518"/>
                </a:lnTo>
                <a:lnTo>
                  <a:pt x="2971800" y="1929384"/>
                </a:lnTo>
                <a:lnTo>
                  <a:pt x="2971800" y="848753"/>
                </a:lnTo>
                <a:close/>
              </a:path>
            </a:pathLst>
          </a:custGeom>
          <a:solidFill>
            <a:srgbClr val="3795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260358" y="0"/>
            <a:ext cx="410209" cy="454025"/>
          </a:xfrm>
          <a:custGeom>
            <a:avLst/>
            <a:gdLst/>
            <a:ahLst/>
            <a:cxnLst/>
            <a:rect l="l" t="t" r="r" b="b"/>
            <a:pathLst>
              <a:path w="410210" h="454025">
                <a:moveTo>
                  <a:pt x="229285" y="0"/>
                </a:moveTo>
                <a:lnTo>
                  <a:pt x="0" y="0"/>
                </a:lnTo>
                <a:lnTo>
                  <a:pt x="226430" y="453771"/>
                </a:lnTo>
                <a:lnTo>
                  <a:pt x="409945" y="362076"/>
                </a:lnTo>
                <a:lnTo>
                  <a:pt x="229285" y="0"/>
                </a:lnTo>
                <a:close/>
              </a:path>
            </a:pathLst>
          </a:custGeom>
          <a:solidFill>
            <a:srgbClr val="3795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25988" y="0"/>
            <a:ext cx="866775" cy="957580"/>
          </a:xfrm>
          <a:custGeom>
            <a:avLst/>
            <a:gdLst/>
            <a:ahLst/>
            <a:cxnLst/>
            <a:rect l="l" t="t" r="r" b="b"/>
            <a:pathLst>
              <a:path w="866775" h="957580">
                <a:moveTo>
                  <a:pt x="485862" y="0"/>
                </a:moveTo>
                <a:lnTo>
                  <a:pt x="0" y="0"/>
                </a:lnTo>
                <a:lnTo>
                  <a:pt x="477705" y="957199"/>
                </a:lnTo>
                <a:lnTo>
                  <a:pt x="866706" y="763015"/>
                </a:lnTo>
                <a:lnTo>
                  <a:pt x="485862" y="0"/>
                </a:lnTo>
                <a:close/>
              </a:path>
            </a:pathLst>
          </a:custGeom>
          <a:solidFill>
            <a:srgbClr val="FF99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640331" y="0"/>
            <a:ext cx="1010285" cy="1119505"/>
          </a:xfrm>
          <a:custGeom>
            <a:avLst/>
            <a:gdLst/>
            <a:ahLst/>
            <a:cxnLst/>
            <a:rect l="l" t="t" r="r" b="b"/>
            <a:pathLst>
              <a:path w="1010285" h="1119505">
                <a:moveTo>
                  <a:pt x="563676" y="0"/>
                </a:moveTo>
                <a:lnTo>
                  <a:pt x="0" y="0"/>
                </a:lnTo>
                <a:lnTo>
                  <a:pt x="558612" y="1119251"/>
                </a:lnTo>
                <a:lnTo>
                  <a:pt x="1009906" y="894079"/>
                </a:lnTo>
                <a:lnTo>
                  <a:pt x="563676" y="0"/>
                </a:lnTo>
                <a:close/>
              </a:path>
            </a:pathLst>
          </a:custGeom>
          <a:solidFill>
            <a:srgbClr val="81D1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706556" y="0"/>
            <a:ext cx="457200" cy="504190"/>
          </a:xfrm>
          <a:custGeom>
            <a:avLst/>
            <a:gdLst/>
            <a:ahLst/>
            <a:cxnLst/>
            <a:rect l="l" t="t" r="r" b="b"/>
            <a:pathLst>
              <a:path w="457200" h="504190">
                <a:moveTo>
                  <a:pt x="256604" y="0"/>
                </a:moveTo>
                <a:lnTo>
                  <a:pt x="0" y="0"/>
                </a:lnTo>
                <a:lnTo>
                  <a:pt x="251529" y="503936"/>
                </a:lnTo>
                <a:lnTo>
                  <a:pt x="457015" y="401320"/>
                </a:lnTo>
                <a:lnTo>
                  <a:pt x="256604" y="0"/>
                </a:lnTo>
                <a:close/>
              </a:path>
            </a:pathLst>
          </a:custGeom>
          <a:solidFill>
            <a:srgbClr val="4AB5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0" y="57911"/>
            <a:ext cx="381000" cy="859790"/>
          </a:xfrm>
          <a:custGeom>
            <a:avLst/>
            <a:gdLst/>
            <a:ahLst/>
            <a:cxnLst/>
            <a:rect l="l" t="t" r="r" b="b"/>
            <a:pathLst>
              <a:path w="381000" h="859790">
                <a:moveTo>
                  <a:pt x="0" y="0"/>
                </a:moveTo>
                <a:lnTo>
                  <a:pt x="0" y="481457"/>
                </a:lnTo>
                <a:lnTo>
                  <a:pt x="187782" y="859536"/>
                </a:lnTo>
                <a:lnTo>
                  <a:pt x="381000" y="767079"/>
                </a:lnTo>
                <a:lnTo>
                  <a:pt x="0" y="0"/>
                </a:lnTo>
                <a:close/>
              </a:path>
            </a:pathLst>
          </a:custGeom>
          <a:solidFill>
            <a:srgbClr val="4AB5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81198" y="546938"/>
            <a:ext cx="3747135" cy="574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DAA600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730120" y="1150696"/>
            <a:ext cx="5868670" cy="3437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SimSun"/>
                <a:cs typeface="SimSu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22860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4000" y="0"/>
                </a:moveTo>
                <a:lnTo>
                  <a:pt x="0" y="0"/>
                </a:lnTo>
                <a:lnTo>
                  <a:pt x="0" y="5143500"/>
                </a:lnTo>
                <a:lnTo>
                  <a:pt x="9144000" y="5143500"/>
                </a:lnTo>
                <a:lnTo>
                  <a:pt x="9144000" y="0"/>
                </a:lnTo>
                <a:close/>
              </a:path>
            </a:pathLst>
          </a:custGeom>
          <a:solidFill>
            <a:srgbClr val="4AB5D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5609716" y="2185416"/>
            <a:ext cx="3534410" cy="2959735"/>
            <a:chOff x="5609716" y="2185416"/>
            <a:chExt cx="3534410" cy="2959735"/>
          </a:xfrm>
        </p:grpSpPr>
        <p:sp>
          <p:nvSpPr>
            <p:cNvPr id="4" name="object 4"/>
            <p:cNvSpPr/>
            <p:nvPr/>
          </p:nvSpPr>
          <p:spPr>
            <a:xfrm>
              <a:off x="5953886" y="3862323"/>
              <a:ext cx="1155065" cy="1282700"/>
            </a:xfrm>
            <a:custGeom>
              <a:avLst/>
              <a:gdLst/>
              <a:ahLst/>
              <a:cxnLst/>
              <a:rect l="l" t="t" r="r" b="b"/>
              <a:pathLst>
                <a:path w="1155065" h="1282700">
                  <a:moveTo>
                    <a:pt x="515238" y="0"/>
                  </a:moveTo>
                  <a:lnTo>
                    <a:pt x="0" y="257251"/>
                  </a:lnTo>
                  <a:lnTo>
                    <a:pt x="511555" y="1282313"/>
                  </a:lnTo>
                  <a:lnTo>
                    <a:pt x="1154811" y="1281388"/>
                  </a:lnTo>
                  <a:lnTo>
                    <a:pt x="515238" y="0"/>
                  </a:lnTo>
                  <a:close/>
                </a:path>
              </a:pathLst>
            </a:custGeom>
            <a:solidFill>
              <a:srgbClr val="81D1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026274" y="2830195"/>
              <a:ext cx="2089150" cy="2313305"/>
            </a:xfrm>
            <a:custGeom>
              <a:avLst/>
              <a:gdLst/>
              <a:ahLst/>
              <a:cxnLst/>
              <a:rect l="l" t="t" r="r" b="b"/>
              <a:pathLst>
                <a:path w="2089150" h="2313304">
                  <a:moveTo>
                    <a:pt x="934084" y="0"/>
                  </a:moveTo>
                  <a:lnTo>
                    <a:pt x="0" y="466217"/>
                  </a:lnTo>
                  <a:lnTo>
                    <a:pt x="921889" y="2313306"/>
                  </a:lnTo>
                  <a:lnTo>
                    <a:pt x="2088586" y="2313306"/>
                  </a:lnTo>
                  <a:lnTo>
                    <a:pt x="934084" y="0"/>
                  </a:lnTo>
                  <a:close/>
                </a:path>
              </a:pathLst>
            </a:custGeom>
            <a:solidFill>
              <a:srgbClr val="3795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922896" y="4068686"/>
              <a:ext cx="971550" cy="1075055"/>
            </a:xfrm>
            <a:custGeom>
              <a:avLst/>
              <a:gdLst/>
              <a:ahLst/>
              <a:cxnLst/>
              <a:rect l="l" t="t" r="r" b="b"/>
              <a:pathLst>
                <a:path w="971550" h="1075054">
                  <a:moveTo>
                    <a:pt x="435101" y="0"/>
                  </a:moveTo>
                  <a:lnTo>
                    <a:pt x="0" y="217131"/>
                  </a:lnTo>
                  <a:lnTo>
                    <a:pt x="428087" y="1074814"/>
                  </a:lnTo>
                  <a:lnTo>
                    <a:pt x="971529" y="1074814"/>
                  </a:lnTo>
                  <a:lnTo>
                    <a:pt x="435101" y="0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609717" y="2185415"/>
              <a:ext cx="3534410" cy="2958465"/>
            </a:xfrm>
            <a:custGeom>
              <a:avLst/>
              <a:gdLst/>
              <a:ahLst/>
              <a:cxnLst/>
              <a:rect l="l" t="t" r="r" b="b"/>
              <a:pathLst>
                <a:path w="3534409" h="2958465">
                  <a:moveTo>
                    <a:pt x="544880" y="2958084"/>
                  </a:moveTo>
                  <a:lnTo>
                    <a:pt x="244348" y="2355875"/>
                  </a:lnTo>
                  <a:lnTo>
                    <a:pt x="0" y="2477846"/>
                  </a:lnTo>
                  <a:lnTo>
                    <a:pt x="239610" y="2958084"/>
                  </a:lnTo>
                  <a:lnTo>
                    <a:pt x="544880" y="2958084"/>
                  </a:lnTo>
                  <a:close/>
                </a:path>
                <a:path w="3534409" h="2958465">
                  <a:moveTo>
                    <a:pt x="3534283" y="1009523"/>
                  </a:moveTo>
                  <a:lnTo>
                    <a:pt x="3033268" y="0"/>
                  </a:lnTo>
                  <a:lnTo>
                    <a:pt x="2517775" y="246888"/>
                  </a:lnTo>
                  <a:lnTo>
                    <a:pt x="3534283" y="2295144"/>
                  </a:lnTo>
                  <a:lnTo>
                    <a:pt x="3534283" y="100952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/>
          <p:nvPr/>
        </p:nvSpPr>
        <p:spPr>
          <a:xfrm>
            <a:off x="1788156" y="0"/>
            <a:ext cx="581025" cy="642620"/>
          </a:xfrm>
          <a:custGeom>
            <a:avLst/>
            <a:gdLst/>
            <a:ahLst/>
            <a:cxnLst/>
            <a:rect l="l" t="t" r="r" b="b"/>
            <a:pathLst>
              <a:path w="581025" h="642620">
                <a:moveTo>
                  <a:pt x="325244" y="0"/>
                </a:moveTo>
                <a:lnTo>
                  <a:pt x="0" y="0"/>
                </a:lnTo>
                <a:lnTo>
                  <a:pt x="320678" y="642365"/>
                </a:lnTo>
                <a:lnTo>
                  <a:pt x="580901" y="512445"/>
                </a:lnTo>
                <a:lnTo>
                  <a:pt x="32524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" name="object 9"/>
          <p:cNvGrpSpPr/>
          <p:nvPr/>
        </p:nvGrpSpPr>
        <p:grpSpPr>
          <a:xfrm>
            <a:off x="37451" y="0"/>
            <a:ext cx="2303780" cy="1586865"/>
            <a:chOff x="37451" y="0"/>
            <a:chExt cx="2303780" cy="1586865"/>
          </a:xfrm>
        </p:grpSpPr>
        <p:sp>
          <p:nvSpPr>
            <p:cNvPr id="10" name="object 10"/>
            <p:cNvSpPr/>
            <p:nvPr/>
          </p:nvSpPr>
          <p:spPr>
            <a:xfrm>
              <a:off x="37451" y="0"/>
              <a:ext cx="1228725" cy="1356995"/>
            </a:xfrm>
            <a:custGeom>
              <a:avLst/>
              <a:gdLst/>
              <a:ahLst/>
              <a:cxnLst/>
              <a:rect l="l" t="t" r="r" b="b"/>
              <a:pathLst>
                <a:path w="1228725" h="1356995">
                  <a:moveTo>
                    <a:pt x="689087" y="0"/>
                  </a:moveTo>
                  <a:lnTo>
                    <a:pt x="0" y="0"/>
                  </a:lnTo>
                  <a:lnTo>
                    <a:pt x="676973" y="1356487"/>
                  </a:lnTo>
                  <a:lnTo>
                    <a:pt x="1228687" y="1081151"/>
                  </a:lnTo>
                  <a:lnTo>
                    <a:pt x="689087" y="0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908769" y="0"/>
              <a:ext cx="1431925" cy="1586865"/>
            </a:xfrm>
            <a:custGeom>
              <a:avLst/>
              <a:gdLst/>
              <a:ahLst/>
              <a:cxnLst/>
              <a:rect l="l" t="t" r="r" b="b"/>
              <a:pathLst>
                <a:path w="1431925" h="1586865">
                  <a:moveTo>
                    <a:pt x="799438" y="0"/>
                  </a:moveTo>
                  <a:lnTo>
                    <a:pt x="0" y="0"/>
                  </a:lnTo>
                  <a:lnTo>
                    <a:pt x="791760" y="1586357"/>
                  </a:lnTo>
                  <a:lnTo>
                    <a:pt x="1431840" y="1266952"/>
                  </a:lnTo>
                  <a:lnTo>
                    <a:pt x="799438" y="0"/>
                  </a:lnTo>
                  <a:close/>
                </a:path>
              </a:pathLst>
            </a:custGeom>
            <a:solidFill>
              <a:srgbClr val="3795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/>
          <p:nvPr/>
        </p:nvSpPr>
        <p:spPr>
          <a:xfrm>
            <a:off x="2420928" y="0"/>
            <a:ext cx="647700" cy="713740"/>
          </a:xfrm>
          <a:custGeom>
            <a:avLst/>
            <a:gdLst/>
            <a:ahLst/>
            <a:cxnLst/>
            <a:rect l="l" t="t" r="r" b="b"/>
            <a:pathLst>
              <a:path w="647700" h="713740">
                <a:moveTo>
                  <a:pt x="364169" y="0"/>
                </a:moveTo>
                <a:lnTo>
                  <a:pt x="0" y="0"/>
                </a:lnTo>
                <a:lnTo>
                  <a:pt x="356180" y="713486"/>
                </a:lnTo>
                <a:lnTo>
                  <a:pt x="647645" y="568071"/>
                </a:lnTo>
                <a:lnTo>
                  <a:pt x="364169" y="0"/>
                </a:lnTo>
                <a:close/>
              </a:path>
            </a:pathLst>
          </a:custGeom>
          <a:solidFill>
            <a:srgbClr val="81D1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0" y="82296"/>
            <a:ext cx="539750" cy="1216660"/>
          </a:xfrm>
          <a:custGeom>
            <a:avLst/>
            <a:gdLst/>
            <a:ahLst/>
            <a:cxnLst/>
            <a:rect l="l" t="t" r="r" b="b"/>
            <a:pathLst>
              <a:path w="539750" h="1216660">
                <a:moveTo>
                  <a:pt x="0" y="0"/>
                </a:moveTo>
                <a:lnTo>
                  <a:pt x="0" y="681227"/>
                </a:lnTo>
                <a:lnTo>
                  <a:pt x="265899" y="1216152"/>
                </a:lnTo>
                <a:lnTo>
                  <a:pt x="539496" y="1085341"/>
                </a:lnTo>
                <a:lnTo>
                  <a:pt x="0" y="0"/>
                </a:lnTo>
                <a:close/>
              </a:path>
            </a:pathLst>
          </a:custGeom>
          <a:solidFill>
            <a:srgbClr val="81D1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64540" y="1406474"/>
            <a:ext cx="5741670" cy="788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000" b="1" spc="-20" dirty="0">
                <a:solidFill>
                  <a:srgbClr val="FFFFFF"/>
                </a:solidFill>
                <a:latin typeface="Microsoft JhengHei"/>
                <a:cs typeface="Microsoft JhengHei"/>
              </a:rPr>
              <a:t>職場霸凌與職場暴力</a:t>
            </a:r>
            <a:endParaRPr sz="5000">
              <a:latin typeface="Microsoft JhengHei"/>
              <a:cs typeface="Microsoft JhengHe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3177" y="4543730"/>
            <a:ext cx="2782423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zh-TW" altLang="en-US" sz="2800" b="1" spc="-40" dirty="0">
                <a:solidFill>
                  <a:srgbClr val="006FC0"/>
                </a:solidFill>
                <a:latin typeface="Microsoft JhengHei"/>
                <a:cs typeface="Microsoft JhengHei"/>
              </a:rPr>
              <a:t>屏東縣潮東國小</a:t>
            </a:r>
            <a:endParaRPr sz="2800" dirty="0">
              <a:latin typeface="Microsoft JhengHei"/>
              <a:cs typeface="Microsoft JhengHe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92579" y="921766"/>
            <a:ext cx="68770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5" dirty="0">
                <a:solidFill>
                  <a:srgbClr val="5243BA"/>
                </a:solidFill>
                <a:latin typeface="Microsoft JhengHei"/>
                <a:cs typeface="Microsoft JhengHei"/>
              </a:rPr>
              <a:t>同仁如有職場霸凌處遇與調適等諮詢需求，</a:t>
            </a:r>
            <a:endParaRPr sz="2800">
              <a:latin typeface="Microsoft JhengHei"/>
              <a:cs typeface="Microsoft JhengHe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92579" y="1348867"/>
            <a:ext cx="6877050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zh-TW" altLang="en-US" sz="2800" b="1" spc="-5" dirty="0">
                <a:solidFill>
                  <a:srgbClr val="5243BA"/>
                </a:solidFill>
                <a:latin typeface="Microsoft JhengHei"/>
                <a:cs typeface="Microsoft JhengHei"/>
              </a:rPr>
              <a:t>可於上班時間上午</a:t>
            </a:r>
            <a:r>
              <a:rPr lang="en-US" altLang="zh-TW" sz="2800" b="1" spc="-5" dirty="0">
                <a:solidFill>
                  <a:srgbClr val="5243BA"/>
                </a:solidFill>
                <a:latin typeface="Microsoft JhengHei"/>
                <a:cs typeface="Microsoft JhengHei"/>
              </a:rPr>
              <a:t>7</a:t>
            </a:r>
            <a:r>
              <a:rPr lang="zh-TW" altLang="en-US" sz="2800" b="1" spc="-5" dirty="0">
                <a:solidFill>
                  <a:srgbClr val="5243BA"/>
                </a:solidFill>
                <a:latin typeface="Microsoft JhengHei"/>
                <a:cs typeface="Microsoft JhengHei"/>
              </a:rPr>
              <a:t>時</a:t>
            </a:r>
            <a:r>
              <a:rPr lang="en-US" altLang="zh-TW" sz="2800" b="1" spc="-5" dirty="0">
                <a:solidFill>
                  <a:srgbClr val="5243BA"/>
                </a:solidFill>
                <a:latin typeface="Microsoft JhengHei"/>
                <a:cs typeface="Microsoft JhengHei"/>
              </a:rPr>
              <a:t>30</a:t>
            </a:r>
            <a:r>
              <a:rPr lang="zh-TW" altLang="en-US" sz="2800" b="1" spc="-5" dirty="0">
                <a:solidFill>
                  <a:srgbClr val="5243BA"/>
                </a:solidFill>
                <a:latin typeface="Microsoft JhengHei"/>
                <a:cs typeface="Microsoft JhengHei"/>
              </a:rPr>
              <a:t>分至下午</a:t>
            </a:r>
            <a:r>
              <a:rPr lang="en-US" altLang="zh-TW" sz="2800" b="1" spc="-5" dirty="0">
                <a:solidFill>
                  <a:srgbClr val="5243BA"/>
                </a:solidFill>
                <a:latin typeface="Microsoft JhengHei"/>
                <a:cs typeface="Microsoft JhengHei"/>
              </a:rPr>
              <a:t>4</a:t>
            </a:r>
            <a:r>
              <a:rPr lang="zh-TW" altLang="en-US" sz="2800" b="1" spc="-5" dirty="0">
                <a:solidFill>
                  <a:srgbClr val="5243BA"/>
                </a:solidFill>
                <a:latin typeface="Microsoft JhengHei"/>
                <a:cs typeface="Microsoft JhengHei"/>
              </a:rPr>
              <a:t>時</a:t>
            </a:r>
            <a:r>
              <a:rPr lang="en-US" altLang="zh-TW" sz="2800" b="1" spc="-5" dirty="0">
                <a:solidFill>
                  <a:srgbClr val="5243BA"/>
                </a:solidFill>
                <a:latin typeface="Microsoft JhengHei"/>
                <a:cs typeface="Microsoft JhengHei"/>
              </a:rPr>
              <a:t>30</a:t>
            </a:r>
            <a:r>
              <a:rPr lang="zh-TW" altLang="en-US" sz="2800" b="1" spc="-5" dirty="0">
                <a:solidFill>
                  <a:srgbClr val="5243BA"/>
                </a:solidFill>
                <a:latin typeface="Microsoft JhengHei"/>
                <a:cs typeface="Microsoft JhengHei"/>
              </a:rPr>
              <a:t>分洽詢人事人員，由你我</a:t>
            </a:r>
            <a:r>
              <a:rPr sz="2800" b="1" spc="-30" dirty="0" err="1">
                <a:solidFill>
                  <a:srgbClr val="5243BA"/>
                </a:solidFill>
                <a:latin typeface="Microsoft JhengHei"/>
                <a:cs typeface="Microsoft JhengHei"/>
              </a:rPr>
              <a:t>共同對抗職場霸凌</a:t>
            </a:r>
            <a:r>
              <a:rPr sz="2800" b="1" spc="-30" dirty="0">
                <a:solidFill>
                  <a:srgbClr val="5243BA"/>
                </a:solidFill>
                <a:latin typeface="Microsoft JhengHei"/>
                <a:cs typeface="Microsoft JhengHei"/>
              </a:rPr>
              <a:t>。</a:t>
            </a:r>
            <a:endParaRPr sz="2800" dirty="0">
              <a:latin typeface="Microsoft JhengHei"/>
              <a:cs typeface="Microsoft JhengHe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42976" y="727024"/>
            <a:ext cx="1687195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600" b="0" spc="-385" dirty="0">
                <a:solidFill>
                  <a:srgbClr val="FF9900"/>
                </a:solidFill>
                <a:latin typeface="Segoe UI Emoji"/>
                <a:cs typeface="Segoe UI Emoji"/>
              </a:rPr>
              <a:t>😉</a:t>
            </a:r>
            <a:endParaRPr sz="9600">
              <a:latin typeface="Segoe UI Emoji"/>
              <a:cs typeface="Segoe UI Emoj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19768" y="74167"/>
            <a:ext cx="20827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25" dirty="0">
                <a:solidFill>
                  <a:srgbClr val="4AB5D9"/>
                </a:solidFill>
                <a:latin typeface="Arial MT"/>
                <a:cs typeface="Arial MT"/>
              </a:rPr>
              <a:t>10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99986C26-AAB4-7C53-3E9F-D37350755F0A}"/>
              </a:ext>
            </a:extLst>
          </p:cNvPr>
          <p:cNvSpPr txBox="1"/>
          <p:nvPr/>
        </p:nvSpPr>
        <p:spPr>
          <a:xfrm>
            <a:off x="25400" y="4705350"/>
            <a:ext cx="20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zh-TW" altLang="en-US" sz="1800" b="1" spc="-40" dirty="0">
                <a:solidFill>
                  <a:srgbClr val="006FC0"/>
                </a:solidFill>
                <a:latin typeface="Microsoft JhengHei"/>
                <a:cs typeface="Microsoft JhengHei"/>
              </a:rPr>
              <a:t>屏東縣潮東國小</a:t>
            </a:r>
            <a:endParaRPr lang="zh-TW" altLang="en-US" sz="1800" dirty="0">
              <a:latin typeface="Microsoft JhengHei"/>
              <a:cs typeface="Microsoft JhengHe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10183" y="1159586"/>
            <a:ext cx="185547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5" dirty="0"/>
              <a:t>職場霸凌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96746" y="1975485"/>
            <a:ext cx="5361940" cy="2236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000" b="1" spc="325" dirty="0">
                <a:latin typeface="Times New Roman"/>
                <a:cs typeface="Times New Roman"/>
              </a:rPr>
              <a:t>(</a:t>
            </a:r>
            <a:r>
              <a:rPr sz="2000" b="1" dirty="0">
                <a:latin typeface="Microsoft JhengHei"/>
                <a:cs typeface="Microsoft JhengHei"/>
              </a:rPr>
              <a:t>一</a:t>
            </a:r>
            <a:r>
              <a:rPr sz="2000" b="1" spc="325" dirty="0">
                <a:latin typeface="Times New Roman"/>
                <a:cs typeface="Times New Roman"/>
              </a:rPr>
              <a:t>)</a:t>
            </a:r>
            <a:r>
              <a:rPr sz="2000" b="1" spc="-20" dirty="0">
                <a:latin typeface="Microsoft JhengHei"/>
                <a:cs typeface="Microsoft JhengHei"/>
              </a:rPr>
              <a:t>指發生在工作場所中，藉由權力濫用與不公平之處罰，造成持續性之冒犯、威脅、冷落、孤</a:t>
            </a:r>
            <a:r>
              <a:rPr sz="2000" b="1" spc="-25" dirty="0">
                <a:latin typeface="Microsoft JhengHei"/>
                <a:cs typeface="Microsoft JhengHei"/>
              </a:rPr>
              <a:t>立或侮辱行為，使被霸凌者感到受挫、被威脅、</a:t>
            </a:r>
            <a:r>
              <a:rPr sz="2000" b="1" spc="-20" dirty="0">
                <a:latin typeface="Microsoft JhengHei"/>
                <a:cs typeface="Microsoft JhengHei"/>
              </a:rPr>
              <a:t>羞辱、被孤立及受傷，進而折損其自信並帶來沈重之身心壓力。</a:t>
            </a:r>
            <a:endParaRPr sz="2000">
              <a:latin typeface="Microsoft JhengHei"/>
              <a:cs typeface="Microsoft JhengHei"/>
            </a:endParaRPr>
          </a:p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2000" b="1" spc="325" dirty="0">
                <a:latin typeface="Times New Roman"/>
                <a:cs typeface="Times New Roman"/>
              </a:rPr>
              <a:t>(</a:t>
            </a:r>
            <a:r>
              <a:rPr sz="2000" b="1" spc="-10" dirty="0">
                <a:latin typeface="Microsoft JhengHei"/>
                <a:cs typeface="Microsoft JhengHei"/>
              </a:rPr>
              <a:t>二</a:t>
            </a:r>
            <a:r>
              <a:rPr sz="2000" b="1" spc="325" dirty="0">
                <a:latin typeface="Times New Roman"/>
                <a:cs typeface="Times New Roman"/>
              </a:rPr>
              <a:t>)</a:t>
            </a:r>
            <a:r>
              <a:rPr sz="2000" b="1" spc="-25" dirty="0">
                <a:latin typeface="Microsoft JhengHei"/>
                <a:cs typeface="Microsoft JhengHei"/>
              </a:rPr>
              <a:t>發生於權力不對等的社會關係，即加害者與</a:t>
            </a:r>
            <a:endParaRPr sz="2000">
              <a:latin typeface="Microsoft JhengHei"/>
              <a:cs typeface="Microsoft JhengHe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b="1" spc="-5" dirty="0">
                <a:latin typeface="Microsoft JhengHei"/>
                <a:cs typeface="Microsoft JhengHei"/>
              </a:rPr>
              <a:t>被害者</a:t>
            </a:r>
            <a:r>
              <a:rPr sz="2000" b="1" spc="-15" dirty="0">
                <a:solidFill>
                  <a:srgbClr val="FF0000"/>
                </a:solidFill>
                <a:latin typeface="Microsoft JhengHei"/>
                <a:cs typeface="Microsoft JhengHei"/>
              </a:rPr>
              <a:t>處於上對下的關係</a:t>
            </a:r>
            <a:r>
              <a:rPr sz="2000" b="1" spc="-50" dirty="0">
                <a:latin typeface="Microsoft JhengHei"/>
                <a:cs typeface="Microsoft JhengHei"/>
              </a:rPr>
              <a:t>。</a:t>
            </a:r>
            <a:endParaRPr sz="2000">
              <a:latin typeface="Microsoft JhengHei"/>
              <a:cs typeface="Microsoft JhengHe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11208" y="74167"/>
            <a:ext cx="11747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0" dirty="0">
                <a:solidFill>
                  <a:srgbClr val="4AB5D9"/>
                </a:solidFill>
                <a:latin typeface="Arial MT"/>
                <a:cs typeface="Arial MT"/>
              </a:rPr>
              <a:t>2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0C01FE48-25A7-242C-9C6F-001D95E0EDFE}"/>
              </a:ext>
            </a:extLst>
          </p:cNvPr>
          <p:cNvSpPr txBox="1"/>
          <p:nvPr/>
        </p:nvSpPr>
        <p:spPr>
          <a:xfrm>
            <a:off x="25400" y="4705350"/>
            <a:ext cx="20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zh-TW" altLang="en-US" sz="1800" b="1" spc="-40" dirty="0">
                <a:solidFill>
                  <a:srgbClr val="006FC0"/>
                </a:solidFill>
                <a:latin typeface="Microsoft JhengHei"/>
                <a:cs typeface="Microsoft JhengHei"/>
              </a:rPr>
              <a:t>屏東縣潮東國小</a:t>
            </a:r>
            <a:endParaRPr lang="zh-TW" altLang="en-US" sz="1800" dirty="0">
              <a:latin typeface="Microsoft JhengHei"/>
              <a:cs typeface="Microsoft JhengHe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172200" y="2656332"/>
            <a:ext cx="2971800" cy="2487930"/>
            <a:chOff x="6172200" y="2656332"/>
            <a:chExt cx="2971800" cy="2487930"/>
          </a:xfrm>
        </p:grpSpPr>
        <p:sp>
          <p:nvSpPr>
            <p:cNvPr id="3" name="object 3"/>
            <p:cNvSpPr/>
            <p:nvPr/>
          </p:nvSpPr>
          <p:spPr>
            <a:xfrm>
              <a:off x="6461506" y="4065676"/>
              <a:ext cx="970915" cy="1078230"/>
            </a:xfrm>
            <a:custGeom>
              <a:avLst/>
              <a:gdLst/>
              <a:ahLst/>
              <a:cxnLst/>
              <a:rect l="l" t="t" r="r" b="b"/>
              <a:pathLst>
                <a:path w="970915" h="1078229">
                  <a:moveTo>
                    <a:pt x="433324" y="0"/>
                  </a:moveTo>
                  <a:lnTo>
                    <a:pt x="0" y="216230"/>
                  </a:lnTo>
                  <a:lnTo>
                    <a:pt x="430149" y="1078066"/>
                  </a:lnTo>
                  <a:lnTo>
                    <a:pt x="970915" y="1077287"/>
                  </a:lnTo>
                  <a:lnTo>
                    <a:pt x="433324" y="0"/>
                  </a:lnTo>
                  <a:close/>
                </a:path>
              </a:pathLst>
            </a:custGeom>
            <a:solidFill>
              <a:srgbClr val="4AB5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363205" y="3197860"/>
              <a:ext cx="1756410" cy="1945639"/>
            </a:xfrm>
            <a:custGeom>
              <a:avLst/>
              <a:gdLst/>
              <a:ahLst/>
              <a:cxnLst/>
              <a:rect l="l" t="t" r="r" b="b"/>
              <a:pathLst>
                <a:path w="1756409" h="1945639">
                  <a:moveTo>
                    <a:pt x="785368" y="0"/>
                  </a:moveTo>
                  <a:lnTo>
                    <a:pt x="0" y="391921"/>
                  </a:lnTo>
                  <a:lnTo>
                    <a:pt x="775521" y="1945640"/>
                  </a:lnTo>
                  <a:lnTo>
                    <a:pt x="1756285" y="1945640"/>
                  </a:lnTo>
                  <a:lnTo>
                    <a:pt x="785368" y="0"/>
                  </a:lnTo>
                  <a:close/>
                </a:path>
              </a:pathLst>
            </a:custGeom>
            <a:solidFill>
              <a:srgbClr val="81D1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276338" y="4239120"/>
              <a:ext cx="817244" cy="904875"/>
            </a:xfrm>
            <a:custGeom>
              <a:avLst/>
              <a:gdLst/>
              <a:ahLst/>
              <a:cxnLst/>
              <a:rect l="l" t="t" r="r" b="b"/>
              <a:pathLst>
                <a:path w="817245" h="904875">
                  <a:moveTo>
                    <a:pt x="365759" y="0"/>
                  </a:moveTo>
                  <a:lnTo>
                    <a:pt x="0" y="182562"/>
                  </a:lnTo>
                  <a:lnTo>
                    <a:pt x="360221" y="904380"/>
                  </a:lnTo>
                  <a:lnTo>
                    <a:pt x="817114" y="904380"/>
                  </a:lnTo>
                  <a:lnTo>
                    <a:pt x="365759" y="0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172200" y="2656331"/>
              <a:ext cx="2971800" cy="2487295"/>
            </a:xfrm>
            <a:custGeom>
              <a:avLst/>
              <a:gdLst/>
              <a:ahLst/>
              <a:cxnLst/>
              <a:rect l="l" t="t" r="r" b="b"/>
              <a:pathLst>
                <a:path w="2971800" h="2487295">
                  <a:moveTo>
                    <a:pt x="458546" y="2487168"/>
                  </a:moveTo>
                  <a:lnTo>
                    <a:pt x="205486" y="1980133"/>
                  </a:lnTo>
                  <a:lnTo>
                    <a:pt x="0" y="2082685"/>
                  </a:lnTo>
                  <a:lnTo>
                    <a:pt x="201828" y="2487168"/>
                  </a:lnTo>
                  <a:lnTo>
                    <a:pt x="458546" y="2487168"/>
                  </a:lnTo>
                  <a:close/>
                </a:path>
                <a:path w="2971800" h="2487295">
                  <a:moveTo>
                    <a:pt x="2971800" y="848753"/>
                  </a:moveTo>
                  <a:lnTo>
                    <a:pt x="2550414" y="0"/>
                  </a:lnTo>
                  <a:lnTo>
                    <a:pt x="2116836" y="207518"/>
                  </a:lnTo>
                  <a:lnTo>
                    <a:pt x="2971800" y="1929384"/>
                  </a:lnTo>
                  <a:lnTo>
                    <a:pt x="2971800" y="848753"/>
                  </a:lnTo>
                  <a:close/>
                </a:path>
              </a:pathLst>
            </a:custGeom>
            <a:solidFill>
              <a:srgbClr val="3795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1260358" y="0"/>
            <a:ext cx="410209" cy="454025"/>
          </a:xfrm>
          <a:custGeom>
            <a:avLst/>
            <a:gdLst/>
            <a:ahLst/>
            <a:cxnLst/>
            <a:rect l="l" t="t" r="r" b="b"/>
            <a:pathLst>
              <a:path w="410210" h="454025">
                <a:moveTo>
                  <a:pt x="229285" y="0"/>
                </a:moveTo>
                <a:lnTo>
                  <a:pt x="0" y="0"/>
                </a:lnTo>
                <a:lnTo>
                  <a:pt x="226430" y="453771"/>
                </a:lnTo>
                <a:lnTo>
                  <a:pt x="409945" y="362076"/>
                </a:lnTo>
                <a:lnTo>
                  <a:pt x="229285" y="0"/>
                </a:lnTo>
                <a:close/>
              </a:path>
            </a:pathLst>
          </a:custGeom>
          <a:solidFill>
            <a:srgbClr val="3795B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25988" y="0"/>
            <a:ext cx="1624330" cy="1119505"/>
            <a:chOff x="25988" y="0"/>
            <a:chExt cx="1624330" cy="1119505"/>
          </a:xfrm>
        </p:grpSpPr>
        <p:sp>
          <p:nvSpPr>
            <p:cNvPr id="9" name="object 9"/>
            <p:cNvSpPr/>
            <p:nvPr/>
          </p:nvSpPr>
          <p:spPr>
            <a:xfrm>
              <a:off x="25988" y="0"/>
              <a:ext cx="866775" cy="957580"/>
            </a:xfrm>
            <a:custGeom>
              <a:avLst/>
              <a:gdLst/>
              <a:ahLst/>
              <a:cxnLst/>
              <a:rect l="l" t="t" r="r" b="b"/>
              <a:pathLst>
                <a:path w="866775" h="957580">
                  <a:moveTo>
                    <a:pt x="485862" y="0"/>
                  </a:moveTo>
                  <a:lnTo>
                    <a:pt x="0" y="0"/>
                  </a:lnTo>
                  <a:lnTo>
                    <a:pt x="477705" y="957199"/>
                  </a:lnTo>
                  <a:lnTo>
                    <a:pt x="866706" y="763015"/>
                  </a:lnTo>
                  <a:lnTo>
                    <a:pt x="485862" y="0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40331" y="0"/>
              <a:ext cx="1010285" cy="1119505"/>
            </a:xfrm>
            <a:custGeom>
              <a:avLst/>
              <a:gdLst/>
              <a:ahLst/>
              <a:cxnLst/>
              <a:rect l="l" t="t" r="r" b="b"/>
              <a:pathLst>
                <a:path w="1010285" h="1119505">
                  <a:moveTo>
                    <a:pt x="563676" y="0"/>
                  </a:moveTo>
                  <a:lnTo>
                    <a:pt x="0" y="0"/>
                  </a:lnTo>
                  <a:lnTo>
                    <a:pt x="558612" y="1119251"/>
                  </a:lnTo>
                  <a:lnTo>
                    <a:pt x="1009906" y="894079"/>
                  </a:lnTo>
                  <a:lnTo>
                    <a:pt x="563676" y="0"/>
                  </a:lnTo>
                  <a:close/>
                </a:path>
              </a:pathLst>
            </a:custGeom>
            <a:solidFill>
              <a:srgbClr val="81D1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/>
          <p:nvPr/>
        </p:nvSpPr>
        <p:spPr>
          <a:xfrm>
            <a:off x="1706556" y="0"/>
            <a:ext cx="457200" cy="504190"/>
          </a:xfrm>
          <a:custGeom>
            <a:avLst/>
            <a:gdLst/>
            <a:ahLst/>
            <a:cxnLst/>
            <a:rect l="l" t="t" r="r" b="b"/>
            <a:pathLst>
              <a:path w="457200" h="504190">
                <a:moveTo>
                  <a:pt x="256604" y="0"/>
                </a:moveTo>
                <a:lnTo>
                  <a:pt x="0" y="0"/>
                </a:lnTo>
                <a:lnTo>
                  <a:pt x="251529" y="503936"/>
                </a:lnTo>
                <a:lnTo>
                  <a:pt x="457015" y="401320"/>
                </a:lnTo>
                <a:lnTo>
                  <a:pt x="256604" y="0"/>
                </a:lnTo>
                <a:close/>
              </a:path>
            </a:pathLst>
          </a:custGeom>
          <a:solidFill>
            <a:srgbClr val="4AB5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0" y="57911"/>
            <a:ext cx="381000" cy="859790"/>
          </a:xfrm>
          <a:custGeom>
            <a:avLst/>
            <a:gdLst/>
            <a:ahLst/>
            <a:cxnLst/>
            <a:rect l="l" t="t" r="r" b="b"/>
            <a:pathLst>
              <a:path w="381000" h="859790">
                <a:moveTo>
                  <a:pt x="0" y="0"/>
                </a:moveTo>
                <a:lnTo>
                  <a:pt x="0" y="481457"/>
                </a:lnTo>
                <a:lnTo>
                  <a:pt x="187782" y="859536"/>
                </a:lnTo>
                <a:lnTo>
                  <a:pt x="381000" y="767079"/>
                </a:lnTo>
                <a:lnTo>
                  <a:pt x="0" y="0"/>
                </a:lnTo>
                <a:close/>
              </a:path>
            </a:pathLst>
          </a:custGeom>
          <a:solidFill>
            <a:srgbClr val="4AB5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5" dirty="0">
                <a:solidFill>
                  <a:srgbClr val="D79F39"/>
                </a:solidFill>
              </a:rPr>
              <a:t>職場暴力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764540" y="2314448"/>
            <a:ext cx="5022850" cy="9410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b="1" spc="70" dirty="0">
                <a:solidFill>
                  <a:srgbClr val="FF0000"/>
                </a:solidFill>
                <a:latin typeface="Microsoft JhengHei"/>
                <a:cs typeface="Microsoft JhengHei"/>
              </a:rPr>
              <a:t>除了</a:t>
            </a:r>
            <a:r>
              <a:rPr sz="2000" b="1" spc="75" dirty="0">
                <a:latin typeface="Microsoft JhengHei"/>
                <a:cs typeface="Microsoft JhengHei"/>
              </a:rPr>
              <a:t>包括</a:t>
            </a:r>
            <a:r>
              <a:rPr sz="2000" b="1" spc="70" dirty="0">
                <a:solidFill>
                  <a:srgbClr val="FF0000"/>
                </a:solidFill>
                <a:latin typeface="Microsoft JhengHei"/>
                <a:cs typeface="Microsoft JhengHei"/>
              </a:rPr>
              <a:t>上司對下屬</a:t>
            </a:r>
            <a:r>
              <a:rPr sz="2000" b="1" spc="70" dirty="0">
                <a:latin typeface="Microsoft JhengHei"/>
                <a:cs typeface="Microsoft JhengHei"/>
              </a:rPr>
              <a:t>的欺凌之外，</a:t>
            </a:r>
            <a:r>
              <a:rPr sz="2000" b="1" spc="70" dirty="0">
                <a:solidFill>
                  <a:srgbClr val="FF0000"/>
                </a:solidFill>
                <a:latin typeface="Microsoft JhengHei"/>
                <a:cs typeface="Microsoft JhengHei"/>
              </a:rPr>
              <a:t>也可能</a:t>
            </a:r>
            <a:r>
              <a:rPr sz="2000" b="1" spc="65" dirty="0">
                <a:latin typeface="Microsoft JhengHei"/>
                <a:cs typeface="Microsoft JhengHei"/>
              </a:rPr>
              <a:t>來自</a:t>
            </a:r>
            <a:r>
              <a:rPr sz="2000" b="1" spc="60" dirty="0">
                <a:solidFill>
                  <a:srgbClr val="FF0000"/>
                </a:solidFill>
                <a:latin typeface="Microsoft JhengHei"/>
                <a:cs typeface="Microsoft JhengHei"/>
              </a:rPr>
              <a:t>權力對等的同事</a:t>
            </a:r>
            <a:r>
              <a:rPr sz="2000" b="1" spc="45" dirty="0">
                <a:latin typeface="Microsoft JhengHei"/>
                <a:cs typeface="Microsoft JhengHei"/>
              </a:rPr>
              <a:t>，或來自顧客、客戶、</a:t>
            </a:r>
            <a:r>
              <a:rPr sz="2000" b="1" spc="-10" dirty="0">
                <a:latin typeface="Microsoft JhengHei"/>
                <a:cs typeface="Microsoft JhengHei"/>
              </a:rPr>
              <a:t>照顧對象及陌生人。</a:t>
            </a:r>
            <a:endParaRPr sz="2000">
              <a:latin typeface="Microsoft JhengHei"/>
              <a:cs typeface="Microsoft JhengHei"/>
            </a:endParaRPr>
          </a:p>
        </p:txBody>
      </p:sp>
      <p:pic>
        <p:nvPicPr>
          <p:cNvPr id="15" name="object 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66815" y="0"/>
            <a:ext cx="3377184" cy="5143499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8911208" y="74167"/>
            <a:ext cx="11747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0" dirty="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5AA58C98-27D0-00C7-5C4D-E5EDED400816}"/>
              </a:ext>
            </a:extLst>
          </p:cNvPr>
          <p:cNvSpPr txBox="1"/>
          <p:nvPr/>
        </p:nvSpPr>
        <p:spPr>
          <a:xfrm>
            <a:off x="25400" y="4705350"/>
            <a:ext cx="20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zh-TW" altLang="en-US" sz="1800" b="1" spc="-40" dirty="0">
                <a:solidFill>
                  <a:srgbClr val="006FC0"/>
                </a:solidFill>
                <a:latin typeface="Microsoft JhengHei"/>
                <a:cs typeface="Microsoft JhengHei"/>
              </a:rPr>
              <a:t>屏東縣潮東國小</a:t>
            </a:r>
            <a:endParaRPr lang="zh-TW" altLang="en-US" sz="1800" dirty="0">
              <a:latin typeface="Microsoft JhengHei"/>
              <a:cs typeface="Microsoft JhengHe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609716" y="2185416"/>
            <a:ext cx="3534410" cy="2959735"/>
            <a:chOff x="5609716" y="2185416"/>
            <a:chExt cx="3534410" cy="2959735"/>
          </a:xfrm>
        </p:grpSpPr>
        <p:sp>
          <p:nvSpPr>
            <p:cNvPr id="3" name="object 3"/>
            <p:cNvSpPr/>
            <p:nvPr/>
          </p:nvSpPr>
          <p:spPr>
            <a:xfrm>
              <a:off x="5953886" y="3862323"/>
              <a:ext cx="1155065" cy="1282700"/>
            </a:xfrm>
            <a:custGeom>
              <a:avLst/>
              <a:gdLst/>
              <a:ahLst/>
              <a:cxnLst/>
              <a:rect l="l" t="t" r="r" b="b"/>
              <a:pathLst>
                <a:path w="1155065" h="1282700">
                  <a:moveTo>
                    <a:pt x="515238" y="0"/>
                  </a:moveTo>
                  <a:lnTo>
                    <a:pt x="0" y="257251"/>
                  </a:lnTo>
                  <a:lnTo>
                    <a:pt x="511555" y="1282313"/>
                  </a:lnTo>
                  <a:lnTo>
                    <a:pt x="1154811" y="1281388"/>
                  </a:lnTo>
                  <a:lnTo>
                    <a:pt x="515238" y="0"/>
                  </a:lnTo>
                  <a:close/>
                </a:path>
              </a:pathLst>
            </a:custGeom>
            <a:solidFill>
              <a:srgbClr val="81D1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026274" y="2830195"/>
              <a:ext cx="2089150" cy="2313305"/>
            </a:xfrm>
            <a:custGeom>
              <a:avLst/>
              <a:gdLst/>
              <a:ahLst/>
              <a:cxnLst/>
              <a:rect l="l" t="t" r="r" b="b"/>
              <a:pathLst>
                <a:path w="2089150" h="2313304">
                  <a:moveTo>
                    <a:pt x="934084" y="0"/>
                  </a:moveTo>
                  <a:lnTo>
                    <a:pt x="0" y="466217"/>
                  </a:lnTo>
                  <a:lnTo>
                    <a:pt x="921889" y="2313306"/>
                  </a:lnTo>
                  <a:lnTo>
                    <a:pt x="2088586" y="2313306"/>
                  </a:lnTo>
                  <a:lnTo>
                    <a:pt x="934084" y="0"/>
                  </a:lnTo>
                  <a:close/>
                </a:path>
              </a:pathLst>
            </a:custGeom>
            <a:solidFill>
              <a:srgbClr val="3795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922896" y="4068686"/>
              <a:ext cx="971550" cy="1075055"/>
            </a:xfrm>
            <a:custGeom>
              <a:avLst/>
              <a:gdLst/>
              <a:ahLst/>
              <a:cxnLst/>
              <a:rect l="l" t="t" r="r" b="b"/>
              <a:pathLst>
                <a:path w="971550" h="1075054">
                  <a:moveTo>
                    <a:pt x="435101" y="0"/>
                  </a:moveTo>
                  <a:lnTo>
                    <a:pt x="0" y="217131"/>
                  </a:lnTo>
                  <a:lnTo>
                    <a:pt x="428087" y="1074814"/>
                  </a:lnTo>
                  <a:lnTo>
                    <a:pt x="971529" y="1074814"/>
                  </a:lnTo>
                  <a:lnTo>
                    <a:pt x="435101" y="0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609717" y="2185415"/>
              <a:ext cx="3534410" cy="2958465"/>
            </a:xfrm>
            <a:custGeom>
              <a:avLst/>
              <a:gdLst/>
              <a:ahLst/>
              <a:cxnLst/>
              <a:rect l="l" t="t" r="r" b="b"/>
              <a:pathLst>
                <a:path w="3534409" h="2958465">
                  <a:moveTo>
                    <a:pt x="544880" y="2958084"/>
                  </a:moveTo>
                  <a:lnTo>
                    <a:pt x="244348" y="2355875"/>
                  </a:lnTo>
                  <a:lnTo>
                    <a:pt x="0" y="2477846"/>
                  </a:lnTo>
                  <a:lnTo>
                    <a:pt x="239610" y="2958084"/>
                  </a:lnTo>
                  <a:lnTo>
                    <a:pt x="544880" y="2958084"/>
                  </a:lnTo>
                  <a:close/>
                </a:path>
                <a:path w="3534409" h="2958465">
                  <a:moveTo>
                    <a:pt x="3534283" y="1009523"/>
                  </a:moveTo>
                  <a:lnTo>
                    <a:pt x="3033268" y="0"/>
                  </a:lnTo>
                  <a:lnTo>
                    <a:pt x="2517775" y="246888"/>
                  </a:lnTo>
                  <a:lnTo>
                    <a:pt x="3534283" y="2295144"/>
                  </a:lnTo>
                  <a:lnTo>
                    <a:pt x="3534283" y="1009523"/>
                  </a:lnTo>
                  <a:close/>
                </a:path>
              </a:pathLst>
            </a:custGeom>
            <a:solidFill>
              <a:srgbClr val="4AB5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1788156" y="0"/>
            <a:ext cx="581025" cy="642620"/>
          </a:xfrm>
          <a:custGeom>
            <a:avLst/>
            <a:gdLst/>
            <a:ahLst/>
            <a:cxnLst/>
            <a:rect l="l" t="t" r="r" b="b"/>
            <a:pathLst>
              <a:path w="581025" h="642620">
                <a:moveTo>
                  <a:pt x="325244" y="0"/>
                </a:moveTo>
                <a:lnTo>
                  <a:pt x="0" y="0"/>
                </a:lnTo>
                <a:lnTo>
                  <a:pt x="320678" y="642365"/>
                </a:lnTo>
                <a:lnTo>
                  <a:pt x="580901" y="512445"/>
                </a:lnTo>
                <a:lnTo>
                  <a:pt x="325244" y="0"/>
                </a:lnTo>
                <a:close/>
              </a:path>
            </a:pathLst>
          </a:custGeom>
          <a:solidFill>
            <a:srgbClr val="4AB5D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37451" y="0"/>
            <a:ext cx="2303780" cy="1586865"/>
            <a:chOff x="37451" y="0"/>
            <a:chExt cx="2303780" cy="1586865"/>
          </a:xfrm>
        </p:grpSpPr>
        <p:sp>
          <p:nvSpPr>
            <p:cNvPr id="9" name="object 9"/>
            <p:cNvSpPr/>
            <p:nvPr/>
          </p:nvSpPr>
          <p:spPr>
            <a:xfrm>
              <a:off x="37451" y="0"/>
              <a:ext cx="1228725" cy="1356995"/>
            </a:xfrm>
            <a:custGeom>
              <a:avLst/>
              <a:gdLst/>
              <a:ahLst/>
              <a:cxnLst/>
              <a:rect l="l" t="t" r="r" b="b"/>
              <a:pathLst>
                <a:path w="1228725" h="1356995">
                  <a:moveTo>
                    <a:pt x="689087" y="0"/>
                  </a:moveTo>
                  <a:lnTo>
                    <a:pt x="0" y="0"/>
                  </a:lnTo>
                  <a:lnTo>
                    <a:pt x="676973" y="1356487"/>
                  </a:lnTo>
                  <a:lnTo>
                    <a:pt x="1228687" y="1081151"/>
                  </a:lnTo>
                  <a:lnTo>
                    <a:pt x="689087" y="0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908769" y="0"/>
              <a:ext cx="1431925" cy="1586865"/>
            </a:xfrm>
            <a:custGeom>
              <a:avLst/>
              <a:gdLst/>
              <a:ahLst/>
              <a:cxnLst/>
              <a:rect l="l" t="t" r="r" b="b"/>
              <a:pathLst>
                <a:path w="1431925" h="1586865">
                  <a:moveTo>
                    <a:pt x="799438" y="0"/>
                  </a:moveTo>
                  <a:lnTo>
                    <a:pt x="0" y="0"/>
                  </a:lnTo>
                  <a:lnTo>
                    <a:pt x="791760" y="1586357"/>
                  </a:lnTo>
                  <a:lnTo>
                    <a:pt x="1431840" y="1266952"/>
                  </a:lnTo>
                  <a:lnTo>
                    <a:pt x="799438" y="0"/>
                  </a:lnTo>
                  <a:close/>
                </a:path>
              </a:pathLst>
            </a:custGeom>
            <a:solidFill>
              <a:srgbClr val="3795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/>
          <p:nvPr/>
        </p:nvSpPr>
        <p:spPr>
          <a:xfrm>
            <a:off x="2420928" y="0"/>
            <a:ext cx="647700" cy="713740"/>
          </a:xfrm>
          <a:custGeom>
            <a:avLst/>
            <a:gdLst/>
            <a:ahLst/>
            <a:cxnLst/>
            <a:rect l="l" t="t" r="r" b="b"/>
            <a:pathLst>
              <a:path w="647700" h="713740">
                <a:moveTo>
                  <a:pt x="364169" y="0"/>
                </a:moveTo>
                <a:lnTo>
                  <a:pt x="0" y="0"/>
                </a:lnTo>
                <a:lnTo>
                  <a:pt x="356180" y="713486"/>
                </a:lnTo>
                <a:lnTo>
                  <a:pt x="647645" y="568071"/>
                </a:lnTo>
                <a:lnTo>
                  <a:pt x="364169" y="0"/>
                </a:lnTo>
                <a:close/>
              </a:path>
            </a:pathLst>
          </a:custGeom>
          <a:solidFill>
            <a:srgbClr val="81D1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0" y="82296"/>
            <a:ext cx="539750" cy="1216660"/>
          </a:xfrm>
          <a:custGeom>
            <a:avLst/>
            <a:gdLst/>
            <a:ahLst/>
            <a:cxnLst/>
            <a:rect l="l" t="t" r="r" b="b"/>
            <a:pathLst>
              <a:path w="539750" h="1216660">
                <a:moveTo>
                  <a:pt x="0" y="0"/>
                </a:moveTo>
                <a:lnTo>
                  <a:pt x="0" y="681227"/>
                </a:lnTo>
                <a:lnTo>
                  <a:pt x="265899" y="1216152"/>
                </a:lnTo>
                <a:lnTo>
                  <a:pt x="539496" y="1085341"/>
                </a:lnTo>
                <a:lnTo>
                  <a:pt x="0" y="0"/>
                </a:lnTo>
                <a:close/>
              </a:path>
            </a:pathLst>
          </a:custGeom>
          <a:solidFill>
            <a:srgbClr val="81D1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715261" y="1153413"/>
            <a:ext cx="6123940" cy="2465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SimSun"/>
                <a:cs typeface="SimSun"/>
              </a:rPr>
              <a:t>1</a:t>
            </a:r>
            <a:r>
              <a:rPr sz="2000" spc="-20" dirty="0">
                <a:latin typeface="SimSun"/>
                <a:cs typeface="SimSun"/>
              </a:rPr>
              <a:t>、肢體暴力，例如：毆打、抓傷、拳打、腳踢等。</a:t>
            </a:r>
            <a:endParaRPr sz="2000">
              <a:latin typeface="SimSun"/>
              <a:cs typeface="SimSun"/>
            </a:endParaRPr>
          </a:p>
          <a:p>
            <a:pPr marL="12700">
              <a:lnSpc>
                <a:spcPct val="100000"/>
              </a:lnSpc>
            </a:pPr>
            <a:r>
              <a:rPr sz="2000" spc="-20" dirty="0">
                <a:latin typeface="SimSun"/>
                <a:cs typeface="SimSun"/>
              </a:rPr>
              <a:t>●案例：於櫃檯值勤被民眾丟水杯。</a:t>
            </a:r>
            <a:endParaRPr sz="2000">
              <a:latin typeface="SimSun"/>
              <a:cs typeface="SimSun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SimSun"/>
                <a:cs typeface="SimSun"/>
              </a:rPr>
              <a:t>2</a:t>
            </a:r>
            <a:r>
              <a:rPr sz="2000" spc="-20" dirty="0">
                <a:latin typeface="SimSun"/>
                <a:cs typeface="SimSun"/>
              </a:rPr>
              <a:t>、心理暴力，例如：威脅、欺凌、騷擾、辱罵等。</a:t>
            </a:r>
            <a:endParaRPr sz="2000">
              <a:latin typeface="SimSun"/>
              <a:cs typeface="SimSun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spc="-25" dirty="0">
                <a:latin typeface="SimSun"/>
                <a:cs typeface="SimSun"/>
              </a:rPr>
              <a:t>●案例：以耳語等方式鼓動同事孤立被霸凌者，不讓其</a:t>
            </a:r>
            <a:r>
              <a:rPr sz="2000" spc="-20" dirty="0">
                <a:latin typeface="SimSun"/>
                <a:cs typeface="SimSun"/>
              </a:rPr>
              <a:t>參與重要事務或社交活動，邊緣化、忽視、打壓排擠及冷漠對待被霸凌者，讓其感覺孤單。</a:t>
            </a:r>
            <a:endParaRPr sz="2000">
              <a:latin typeface="SimSun"/>
              <a:cs typeface="SimSun"/>
            </a:endParaRPr>
          </a:p>
          <a:p>
            <a:pPr marL="12700">
              <a:lnSpc>
                <a:spcPct val="100000"/>
              </a:lnSpc>
            </a:pPr>
            <a:r>
              <a:rPr sz="2000" spc="-25" dirty="0">
                <a:latin typeface="SimSun"/>
                <a:cs typeface="SimSun"/>
              </a:rPr>
              <a:t>●案例：長官總是批評並拒絕看見承辦人員的貢獻或努</a:t>
            </a:r>
            <a:endParaRPr sz="2000">
              <a:latin typeface="SimSun"/>
              <a:cs typeface="SimSu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spc="-20" dirty="0">
                <a:latin typeface="SimSun"/>
                <a:cs typeface="SimSun"/>
              </a:rPr>
              <a:t>力，也持續地否定其存在與價值。</a:t>
            </a:r>
            <a:endParaRPr sz="2000">
              <a:latin typeface="SimSun"/>
              <a:cs typeface="SimSu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911208" y="74167"/>
            <a:ext cx="11747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0" dirty="0">
                <a:solidFill>
                  <a:srgbClr val="4AB5D9"/>
                </a:solidFill>
                <a:latin typeface="Arial MT"/>
                <a:cs typeface="Arial MT"/>
              </a:rPr>
              <a:t>4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職場暴力類型有四</a:t>
            </a:r>
            <a:r>
              <a:rPr sz="1000" spc="-50" dirty="0">
                <a:latin typeface="Times New Roman"/>
                <a:cs typeface="Times New Roman"/>
              </a:rPr>
              <a:t>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0F5F208E-DA00-9C56-6172-C1C3AF3818B6}"/>
              </a:ext>
            </a:extLst>
          </p:cNvPr>
          <p:cNvSpPr txBox="1"/>
          <p:nvPr/>
        </p:nvSpPr>
        <p:spPr>
          <a:xfrm>
            <a:off x="25400" y="4705350"/>
            <a:ext cx="20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zh-TW" altLang="en-US" sz="1800" b="1" spc="-40" dirty="0">
                <a:solidFill>
                  <a:srgbClr val="006FC0"/>
                </a:solidFill>
                <a:latin typeface="Microsoft JhengHei"/>
                <a:cs typeface="Microsoft JhengHei"/>
              </a:rPr>
              <a:t>屏東縣潮東國小</a:t>
            </a:r>
            <a:endParaRPr lang="zh-TW" altLang="en-US" sz="1800" dirty="0">
              <a:latin typeface="Microsoft JhengHei"/>
              <a:cs typeface="Microsoft JhengHe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609716" y="2185416"/>
            <a:ext cx="3534410" cy="2959735"/>
            <a:chOff x="5609716" y="2185416"/>
            <a:chExt cx="3534410" cy="2959735"/>
          </a:xfrm>
        </p:grpSpPr>
        <p:sp>
          <p:nvSpPr>
            <p:cNvPr id="3" name="object 3"/>
            <p:cNvSpPr/>
            <p:nvPr/>
          </p:nvSpPr>
          <p:spPr>
            <a:xfrm>
              <a:off x="5953886" y="3862323"/>
              <a:ext cx="1155065" cy="1282700"/>
            </a:xfrm>
            <a:custGeom>
              <a:avLst/>
              <a:gdLst/>
              <a:ahLst/>
              <a:cxnLst/>
              <a:rect l="l" t="t" r="r" b="b"/>
              <a:pathLst>
                <a:path w="1155065" h="1282700">
                  <a:moveTo>
                    <a:pt x="515238" y="0"/>
                  </a:moveTo>
                  <a:lnTo>
                    <a:pt x="0" y="257251"/>
                  </a:lnTo>
                  <a:lnTo>
                    <a:pt x="511555" y="1282313"/>
                  </a:lnTo>
                  <a:lnTo>
                    <a:pt x="1154811" y="1281388"/>
                  </a:lnTo>
                  <a:lnTo>
                    <a:pt x="515238" y="0"/>
                  </a:lnTo>
                  <a:close/>
                </a:path>
              </a:pathLst>
            </a:custGeom>
            <a:solidFill>
              <a:srgbClr val="81D1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026274" y="2830195"/>
              <a:ext cx="2089150" cy="2313305"/>
            </a:xfrm>
            <a:custGeom>
              <a:avLst/>
              <a:gdLst/>
              <a:ahLst/>
              <a:cxnLst/>
              <a:rect l="l" t="t" r="r" b="b"/>
              <a:pathLst>
                <a:path w="2089150" h="2313304">
                  <a:moveTo>
                    <a:pt x="934084" y="0"/>
                  </a:moveTo>
                  <a:lnTo>
                    <a:pt x="0" y="466217"/>
                  </a:lnTo>
                  <a:lnTo>
                    <a:pt x="921889" y="2313306"/>
                  </a:lnTo>
                  <a:lnTo>
                    <a:pt x="2088586" y="2313306"/>
                  </a:lnTo>
                  <a:lnTo>
                    <a:pt x="934084" y="0"/>
                  </a:lnTo>
                  <a:close/>
                </a:path>
              </a:pathLst>
            </a:custGeom>
            <a:solidFill>
              <a:srgbClr val="3795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922896" y="4068686"/>
              <a:ext cx="971550" cy="1075055"/>
            </a:xfrm>
            <a:custGeom>
              <a:avLst/>
              <a:gdLst/>
              <a:ahLst/>
              <a:cxnLst/>
              <a:rect l="l" t="t" r="r" b="b"/>
              <a:pathLst>
                <a:path w="971550" h="1075054">
                  <a:moveTo>
                    <a:pt x="435101" y="0"/>
                  </a:moveTo>
                  <a:lnTo>
                    <a:pt x="0" y="217131"/>
                  </a:lnTo>
                  <a:lnTo>
                    <a:pt x="428087" y="1074814"/>
                  </a:lnTo>
                  <a:lnTo>
                    <a:pt x="971529" y="1074814"/>
                  </a:lnTo>
                  <a:lnTo>
                    <a:pt x="435101" y="0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609717" y="2185415"/>
              <a:ext cx="3534410" cy="2958465"/>
            </a:xfrm>
            <a:custGeom>
              <a:avLst/>
              <a:gdLst/>
              <a:ahLst/>
              <a:cxnLst/>
              <a:rect l="l" t="t" r="r" b="b"/>
              <a:pathLst>
                <a:path w="3534409" h="2958465">
                  <a:moveTo>
                    <a:pt x="544880" y="2958084"/>
                  </a:moveTo>
                  <a:lnTo>
                    <a:pt x="244348" y="2355875"/>
                  </a:lnTo>
                  <a:lnTo>
                    <a:pt x="0" y="2477846"/>
                  </a:lnTo>
                  <a:lnTo>
                    <a:pt x="239610" y="2958084"/>
                  </a:lnTo>
                  <a:lnTo>
                    <a:pt x="544880" y="2958084"/>
                  </a:lnTo>
                  <a:close/>
                </a:path>
                <a:path w="3534409" h="2958465">
                  <a:moveTo>
                    <a:pt x="3534283" y="1009523"/>
                  </a:moveTo>
                  <a:lnTo>
                    <a:pt x="3033268" y="0"/>
                  </a:lnTo>
                  <a:lnTo>
                    <a:pt x="2517775" y="246888"/>
                  </a:lnTo>
                  <a:lnTo>
                    <a:pt x="3534283" y="2295144"/>
                  </a:lnTo>
                  <a:lnTo>
                    <a:pt x="3534283" y="1009523"/>
                  </a:lnTo>
                  <a:close/>
                </a:path>
              </a:pathLst>
            </a:custGeom>
            <a:solidFill>
              <a:srgbClr val="4AB5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1788156" y="0"/>
            <a:ext cx="581025" cy="642620"/>
          </a:xfrm>
          <a:custGeom>
            <a:avLst/>
            <a:gdLst/>
            <a:ahLst/>
            <a:cxnLst/>
            <a:rect l="l" t="t" r="r" b="b"/>
            <a:pathLst>
              <a:path w="581025" h="642620">
                <a:moveTo>
                  <a:pt x="325244" y="0"/>
                </a:moveTo>
                <a:lnTo>
                  <a:pt x="0" y="0"/>
                </a:lnTo>
                <a:lnTo>
                  <a:pt x="320678" y="642365"/>
                </a:lnTo>
                <a:lnTo>
                  <a:pt x="580901" y="512445"/>
                </a:lnTo>
                <a:lnTo>
                  <a:pt x="325244" y="0"/>
                </a:lnTo>
                <a:close/>
              </a:path>
            </a:pathLst>
          </a:custGeom>
          <a:solidFill>
            <a:srgbClr val="4AB5D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37451" y="0"/>
            <a:ext cx="2303780" cy="1586865"/>
            <a:chOff x="37451" y="0"/>
            <a:chExt cx="2303780" cy="1586865"/>
          </a:xfrm>
        </p:grpSpPr>
        <p:sp>
          <p:nvSpPr>
            <p:cNvPr id="9" name="object 9"/>
            <p:cNvSpPr/>
            <p:nvPr/>
          </p:nvSpPr>
          <p:spPr>
            <a:xfrm>
              <a:off x="37451" y="0"/>
              <a:ext cx="1228725" cy="1356995"/>
            </a:xfrm>
            <a:custGeom>
              <a:avLst/>
              <a:gdLst/>
              <a:ahLst/>
              <a:cxnLst/>
              <a:rect l="l" t="t" r="r" b="b"/>
              <a:pathLst>
                <a:path w="1228725" h="1356995">
                  <a:moveTo>
                    <a:pt x="689087" y="0"/>
                  </a:moveTo>
                  <a:lnTo>
                    <a:pt x="0" y="0"/>
                  </a:lnTo>
                  <a:lnTo>
                    <a:pt x="676973" y="1356487"/>
                  </a:lnTo>
                  <a:lnTo>
                    <a:pt x="1228687" y="1081151"/>
                  </a:lnTo>
                  <a:lnTo>
                    <a:pt x="689087" y="0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908769" y="0"/>
              <a:ext cx="1431925" cy="1586865"/>
            </a:xfrm>
            <a:custGeom>
              <a:avLst/>
              <a:gdLst/>
              <a:ahLst/>
              <a:cxnLst/>
              <a:rect l="l" t="t" r="r" b="b"/>
              <a:pathLst>
                <a:path w="1431925" h="1586865">
                  <a:moveTo>
                    <a:pt x="799438" y="0"/>
                  </a:moveTo>
                  <a:lnTo>
                    <a:pt x="0" y="0"/>
                  </a:lnTo>
                  <a:lnTo>
                    <a:pt x="791760" y="1586357"/>
                  </a:lnTo>
                  <a:lnTo>
                    <a:pt x="1431840" y="1266952"/>
                  </a:lnTo>
                  <a:lnTo>
                    <a:pt x="799438" y="0"/>
                  </a:lnTo>
                  <a:close/>
                </a:path>
              </a:pathLst>
            </a:custGeom>
            <a:solidFill>
              <a:srgbClr val="3795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/>
          <p:nvPr/>
        </p:nvSpPr>
        <p:spPr>
          <a:xfrm>
            <a:off x="2420928" y="0"/>
            <a:ext cx="647700" cy="713740"/>
          </a:xfrm>
          <a:custGeom>
            <a:avLst/>
            <a:gdLst/>
            <a:ahLst/>
            <a:cxnLst/>
            <a:rect l="l" t="t" r="r" b="b"/>
            <a:pathLst>
              <a:path w="647700" h="713740">
                <a:moveTo>
                  <a:pt x="364169" y="0"/>
                </a:moveTo>
                <a:lnTo>
                  <a:pt x="0" y="0"/>
                </a:lnTo>
                <a:lnTo>
                  <a:pt x="356180" y="713486"/>
                </a:lnTo>
                <a:lnTo>
                  <a:pt x="647645" y="568071"/>
                </a:lnTo>
                <a:lnTo>
                  <a:pt x="364169" y="0"/>
                </a:lnTo>
                <a:close/>
              </a:path>
            </a:pathLst>
          </a:custGeom>
          <a:solidFill>
            <a:srgbClr val="81D1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0" y="82296"/>
            <a:ext cx="539750" cy="1216660"/>
          </a:xfrm>
          <a:custGeom>
            <a:avLst/>
            <a:gdLst/>
            <a:ahLst/>
            <a:cxnLst/>
            <a:rect l="l" t="t" r="r" b="b"/>
            <a:pathLst>
              <a:path w="539750" h="1216660">
                <a:moveTo>
                  <a:pt x="0" y="0"/>
                </a:moveTo>
                <a:lnTo>
                  <a:pt x="0" y="681227"/>
                </a:lnTo>
                <a:lnTo>
                  <a:pt x="265899" y="1216152"/>
                </a:lnTo>
                <a:lnTo>
                  <a:pt x="539496" y="1085341"/>
                </a:lnTo>
                <a:lnTo>
                  <a:pt x="0" y="0"/>
                </a:lnTo>
                <a:close/>
              </a:path>
            </a:pathLst>
          </a:custGeom>
          <a:solidFill>
            <a:srgbClr val="81D1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8911208" y="74167"/>
            <a:ext cx="11747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0" dirty="0">
                <a:solidFill>
                  <a:srgbClr val="4AB5D9"/>
                </a:solidFill>
                <a:latin typeface="Arial MT"/>
                <a:cs typeface="Arial MT"/>
              </a:rPr>
              <a:t>5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職場暴力類型有四</a:t>
            </a:r>
            <a:r>
              <a:rPr sz="1000" spc="-50" dirty="0">
                <a:latin typeface="Times New Roman"/>
                <a:cs typeface="Times New Roman"/>
              </a:rPr>
              <a:t>2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2343662" y="3693136"/>
            <a:ext cx="3923029" cy="1268095"/>
            <a:chOff x="2343662" y="3693136"/>
            <a:chExt cx="3923029" cy="1268095"/>
          </a:xfrm>
        </p:grpSpPr>
        <p:sp>
          <p:nvSpPr>
            <p:cNvPr id="17" name="object 17"/>
            <p:cNvSpPr/>
            <p:nvPr/>
          </p:nvSpPr>
          <p:spPr>
            <a:xfrm>
              <a:off x="2356616" y="3706090"/>
              <a:ext cx="3896995" cy="1081405"/>
            </a:xfrm>
            <a:custGeom>
              <a:avLst/>
              <a:gdLst/>
              <a:ahLst/>
              <a:cxnLst/>
              <a:rect l="l" t="t" r="r" b="b"/>
              <a:pathLst>
                <a:path w="3896995" h="1081404">
                  <a:moveTo>
                    <a:pt x="2389378" y="0"/>
                  </a:moveTo>
                  <a:lnTo>
                    <a:pt x="2334144" y="904"/>
                  </a:lnTo>
                  <a:lnTo>
                    <a:pt x="2280103" y="4696"/>
                  </a:lnTo>
                  <a:lnTo>
                    <a:pt x="2228070" y="11272"/>
                  </a:lnTo>
                  <a:lnTo>
                    <a:pt x="2178859" y="20531"/>
                  </a:lnTo>
                  <a:lnTo>
                    <a:pt x="2133285" y="32367"/>
                  </a:lnTo>
                  <a:lnTo>
                    <a:pt x="2092164" y="46680"/>
                  </a:lnTo>
                  <a:lnTo>
                    <a:pt x="2056308" y="63364"/>
                  </a:lnTo>
                  <a:lnTo>
                    <a:pt x="2026534" y="82318"/>
                  </a:lnTo>
                  <a:lnTo>
                    <a:pt x="2000929" y="73440"/>
                  </a:lnTo>
                  <a:lnTo>
                    <a:pt x="1945006" y="57922"/>
                  </a:lnTo>
                  <a:lnTo>
                    <a:pt x="1859924" y="41879"/>
                  </a:lnTo>
                  <a:lnTo>
                    <a:pt x="1803546" y="35226"/>
                  </a:lnTo>
                  <a:lnTo>
                    <a:pt x="1746376" y="31300"/>
                  </a:lnTo>
                  <a:lnTo>
                    <a:pt x="1689023" y="30032"/>
                  </a:lnTo>
                  <a:lnTo>
                    <a:pt x="1632096" y="31351"/>
                  </a:lnTo>
                  <a:lnTo>
                    <a:pt x="1576205" y="35187"/>
                  </a:lnTo>
                  <a:lnTo>
                    <a:pt x="1521960" y="41470"/>
                  </a:lnTo>
                  <a:lnTo>
                    <a:pt x="1469970" y="50131"/>
                  </a:lnTo>
                  <a:lnTo>
                    <a:pt x="1420844" y="61099"/>
                  </a:lnTo>
                  <a:lnTo>
                    <a:pt x="1375191" y="74304"/>
                  </a:lnTo>
                  <a:lnTo>
                    <a:pt x="1333622" y="89676"/>
                  </a:lnTo>
                  <a:lnTo>
                    <a:pt x="1296744" y="107145"/>
                  </a:lnTo>
                  <a:lnTo>
                    <a:pt x="1265169" y="126641"/>
                  </a:lnTo>
                  <a:lnTo>
                    <a:pt x="1220236" y="117614"/>
                  </a:lnTo>
                  <a:lnTo>
                    <a:pt x="1173713" y="110072"/>
                  </a:lnTo>
                  <a:lnTo>
                    <a:pt x="1125857" y="104036"/>
                  </a:lnTo>
                  <a:lnTo>
                    <a:pt x="1076923" y="99527"/>
                  </a:lnTo>
                  <a:lnTo>
                    <a:pt x="1027168" y="96566"/>
                  </a:lnTo>
                  <a:lnTo>
                    <a:pt x="976847" y="95173"/>
                  </a:lnTo>
                  <a:lnTo>
                    <a:pt x="926217" y="95370"/>
                  </a:lnTo>
                  <a:lnTo>
                    <a:pt x="875533" y="97177"/>
                  </a:lnTo>
                  <a:lnTo>
                    <a:pt x="805770" y="102305"/>
                  </a:lnTo>
                  <a:lnTo>
                    <a:pt x="739454" y="110265"/>
                  </a:lnTo>
                  <a:lnTo>
                    <a:pt x="676974" y="120863"/>
                  </a:lnTo>
                  <a:lnTo>
                    <a:pt x="618723" y="133905"/>
                  </a:lnTo>
                  <a:lnTo>
                    <a:pt x="565091" y="149195"/>
                  </a:lnTo>
                  <a:lnTo>
                    <a:pt x="516468" y="166539"/>
                  </a:lnTo>
                  <a:lnTo>
                    <a:pt x="473244" y="185742"/>
                  </a:lnTo>
                  <a:lnTo>
                    <a:pt x="435812" y="206611"/>
                  </a:lnTo>
                  <a:lnTo>
                    <a:pt x="404561" y="228950"/>
                  </a:lnTo>
                  <a:lnTo>
                    <a:pt x="362167" y="277260"/>
                  </a:lnTo>
                  <a:lnTo>
                    <a:pt x="349188" y="329117"/>
                  </a:lnTo>
                  <a:lnTo>
                    <a:pt x="354706" y="355889"/>
                  </a:lnTo>
                  <a:lnTo>
                    <a:pt x="351404" y="359255"/>
                  </a:lnTo>
                  <a:lnTo>
                    <a:pt x="290653" y="363491"/>
                  </a:lnTo>
                  <a:lnTo>
                    <a:pt x="233106" y="371193"/>
                  </a:lnTo>
                  <a:lnTo>
                    <a:pt x="179700" y="382129"/>
                  </a:lnTo>
                  <a:lnTo>
                    <a:pt x="131374" y="396068"/>
                  </a:lnTo>
                  <a:lnTo>
                    <a:pt x="89066" y="412777"/>
                  </a:lnTo>
                  <a:lnTo>
                    <a:pt x="53716" y="432026"/>
                  </a:lnTo>
                  <a:lnTo>
                    <a:pt x="23608" y="456301"/>
                  </a:lnTo>
                  <a:lnTo>
                    <a:pt x="0" y="507046"/>
                  </a:lnTo>
                  <a:lnTo>
                    <a:pt x="5712" y="532367"/>
                  </a:lnTo>
                  <a:lnTo>
                    <a:pt x="50197" y="580034"/>
                  </a:lnTo>
                  <a:lnTo>
                    <a:pt x="88183" y="601231"/>
                  </a:lnTo>
                  <a:lnTo>
                    <a:pt x="136139" y="619904"/>
                  </a:lnTo>
                  <a:lnTo>
                    <a:pt x="193670" y="635480"/>
                  </a:lnTo>
                  <a:lnTo>
                    <a:pt x="142300" y="661315"/>
                  </a:lnTo>
                  <a:lnTo>
                    <a:pt x="107326" y="690380"/>
                  </a:lnTo>
                  <a:lnTo>
                    <a:pt x="89710" y="721596"/>
                  </a:lnTo>
                  <a:lnTo>
                    <a:pt x="90419" y="753882"/>
                  </a:lnTo>
                  <a:lnTo>
                    <a:pt x="124776" y="799469"/>
                  </a:lnTo>
                  <a:lnTo>
                    <a:pt x="192728" y="837377"/>
                  </a:lnTo>
                  <a:lnTo>
                    <a:pt x="237056" y="852783"/>
                  </a:lnTo>
                  <a:lnTo>
                    <a:pt x="287088" y="865467"/>
                  </a:lnTo>
                  <a:lnTo>
                    <a:pt x="341925" y="875162"/>
                  </a:lnTo>
                  <a:lnTo>
                    <a:pt x="400669" y="881600"/>
                  </a:lnTo>
                  <a:lnTo>
                    <a:pt x="462421" y="884514"/>
                  </a:lnTo>
                  <a:lnTo>
                    <a:pt x="526283" y="883638"/>
                  </a:lnTo>
                  <a:lnTo>
                    <a:pt x="533649" y="888387"/>
                  </a:lnTo>
                  <a:lnTo>
                    <a:pt x="599600" y="923271"/>
                  </a:lnTo>
                  <a:lnTo>
                    <a:pt x="637122" y="938754"/>
                  </a:lnTo>
                  <a:lnTo>
                    <a:pt x="677348" y="952901"/>
                  </a:lnTo>
                  <a:lnTo>
                    <a:pt x="720031" y="965688"/>
                  </a:lnTo>
                  <a:lnTo>
                    <a:pt x="764927" y="977092"/>
                  </a:lnTo>
                  <a:lnTo>
                    <a:pt x="811789" y="987089"/>
                  </a:lnTo>
                  <a:lnTo>
                    <a:pt x="860372" y="995658"/>
                  </a:lnTo>
                  <a:lnTo>
                    <a:pt x="910430" y="1002773"/>
                  </a:lnTo>
                  <a:lnTo>
                    <a:pt x="961718" y="1008414"/>
                  </a:lnTo>
                  <a:lnTo>
                    <a:pt x="1013990" y="1012555"/>
                  </a:lnTo>
                  <a:lnTo>
                    <a:pt x="1067000" y="1015174"/>
                  </a:lnTo>
                  <a:lnTo>
                    <a:pt x="1120503" y="1016247"/>
                  </a:lnTo>
                  <a:lnTo>
                    <a:pt x="1174252" y="1015752"/>
                  </a:lnTo>
                  <a:lnTo>
                    <a:pt x="1228003" y="1013666"/>
                  </a:lnTo>
                  <a:lnTo>
                    <a:pt x="1281510" y="1009964"/>
                  </a:lnTo>
                  <a:lnTo>
                    <a:pt x="1334527" y="1004624"/>
                  </a:lnTo>
                  <a:lnTo>
                    <a:pt x="1386808" y="997623"/>
                  </a:lnTo>
                  <a:lnTo>
                    <a:pt x="1438108" y="988938"/>
                  </a:lnTo>
                  <a:lnTo>
                    <a:pt x="1488181" y="978545"/>
                  </a:lnTo>
                  <a:lnTo>
                    <a:pt x="1523991" y="996821"/>
                  </a:lnTo>
                  <a:lnTo>
                    <a:pt x="1564133" y="1013572"/>
                  </a:lnTo>
                  <a:lnTo>
                    <a:pt x="1608259" y="1028701"/>
                  </a:lnTo>
                  <a:lnTo>
                    <a:pt x="1656019" y="1042110"/>
                  </a:lnTo>
                  <a:lnTo>
                    <a:pt x="1707065" y="1053700"/>
                  </a:lnTo>
                  <a:lnTo>
                    <a:pt x="1761048" y="1063376"/>
                  </a:lnTo>
                  <a:lnTo>
                    <a:pt x="1817619" y="1071039"/>
                  </a:lnTo>
                  <a:lnTo>
                    <a:pt x="1878060" y="1076730"/>
                  </a:lnTo>
                  <a:lnTo>
                    <a:pt x="1938542" y="1080020"/>
                  </a:lnTo>
                  <a:lnTo>
                    <a:pt x="1998685" y="1080986"/>
                  </a:lnTo>
                  <a:lnTo>
                    <a:pt x="2058107" y="1079705"/>
                  </a:lnTo>
                  <a:lnTo>
                    <a:pt x="2116427" y="1076255"/>
                  </a:lnTo>
                  <a:lnTo>
                    <a:pt x="2173264" y="1070713"/>
                  </a:lnTo>
                  <a:lnTo>
                    <a:pt x="2228236" y="1063156"/>
                  </a:lnTo>
                  <a:lnTo>
                    <a:pt x="2280962" y="1053662"/>
                  </a:lnTo>
                  <a:lnTo>
                    <a:pt x="2331062" y="1042308"/>
                  </a:lnTo>
                  <a:lnTo>
                    <a:pt x="2378154" y="1029171"/>
                  </a:lnTo>
                  <a:lnTo>
                    <a:pt x="2421856" y="1014329"/>
                  </a:lnTo>
                  <a:lnTo>
                    <a:pt x="2461789" y="997858"/>
                  </a:lnTo>
                  <a:lnTo>
                    <a:pt x="2497569" y="979837"/>
                  </a:lnTo>
                  <a:lnTo>
                    <a:pt x="2555151" y="939451"/>
                  </a:lnTo>
                  <a:lnTo>
                    <a:pt x="2576190" y="917242"/>
                  </a:lnTo>
                  <a:lnTo>
                    <a:pt x="2626535" y="927701"/>
                  </a:lnTo>
                  <a:lnTo>
                    <a:pt x="2679391" y="935970"/>
                  </a:lnTo>
                  <a:lnTo>
                    <a:pt x="2734253" y="941993"/>
                  </a:lnTo>
                  <a:lnTo>
                    <a:pt x="2790615" y="945717"/>
                  </a:lnTo>
                  <a:lnTo>
                    <a:pt x="2847970" y="947087"/>
                  </a:lnTo>
                  <a:lnTo>
                    <a:pt x="2913393" y="945753"/>
                  </a:lnTo>
                  <a:lnTo>
                    <a:pt x="2976452" y="941468"/>
                  </a:lnTo>
                  <a:lnTo>
                    <a:pt x="3036656" y="934415"/>
                  </a:lnTo>
                  <a:lnTo>
                    <a:pt x="3093513" y="924778"/>
                  </a:lnTo>
                  <a:lnTo>
                    <a:pt x="3146529" y="912738"/>
                  </a:lnTo>
                  <a:lnTo>
                    <a:pt x="3195214" y="898479"/>
                  </a:lnTo>
                  <a:lnTo>
                    <a:pt x="3239074" y="882184"/>
                  </a:lnTo>
                  <a:lnTo>
                    <a:pt x="3277618" y="864036"/>
                  </a:lnTo>
                  <a:lnTo>
                    <a:pt x="3310354" y="844218"/>
                  </a:lnTo>
                  <a:lnTo>
                    <a:pt x="3356431" y="800302"/>
                  </a:lnTo>
                  <a:lnTo>
                    <a:pt x="3373369" y="751901"/>
                  </a:lnTo>
                  <a:lnTo>
                    <a:pt x="3424803" y="748266"/>
                  </a:lnTo>
                  <a:lnTo>
                    <a:pt x="3475044" y="743003"/>
                  </a:lnTo>
                  <a:lnTo>
                    <a:pt x="3523832" y="736154"/>
                  </a:lnTo>
                  <a:lnTo>
                    <a:pt x="3570906" y="727761"/>
                  </a:lnTo>
                  <a:lnTo>
                    <a:pt x="3616003" y="717866"/>
                  </a:lnTo>
                  <a:lnTo>
                    <a:pt x="3658865" y="706511"/>
                  </a:lnTo>
                  <a:lnTo>
                    <a:pt x="3716687" y="687464"/>
                  </a:lnTo>
                  <a:lnTo>
                    <a:pt x="3766698" y="666335"/>
                  </a:lnTo>
                  <a:lnTo>
                    <a:pt x="3808793" y="643427"/>
                  </a:lnTo>
                  <a:lnTo>
                    <a:pt x="3842866" y="619042"/>
                  </a:lnTo>
                  <a:lnTo>
                    <a:pt x="3886523" y="567055"/>
                  </a:lnTo>
                  <a:lnTo>
                    <a:pt x="3896828" y="512799"/>
                  </a:lnTo>
                  <a:lnTo>
                    <a:pt x="3889209" y="485578"/>
                  </a:lnTo>
                  <a:lnTo>
                    <a:pt x="3872935" y="458699"/>
                  </a:lnTo>
                  <a:lnTo>
                    <a:pt x="3847902" y="432464"/>
                  </a:lnTo>
                  <a:lnTo>
                    <a:pt x="3814003" y="407178"/>
                  </a:lnTo>
                  <a:lnTo>
                    <a:pt x="3771133" y="383143"/>
                  </a:lnTo>
                  <a:lnTo>
                    <a:pt x="3777441" y="377282"/>
                  </a:lnTo>
                  <a:lnTo>
                    <a:pt x="3806734" y="332786"/>
                  </a:lnTo>
                  <a:lnTo>
                    <a:pt x="3809940" y="306525"/>
                  </a:lnTo>
                  <a:lnTo>
                    <a:pt x="3803244" y="280805"/>
                  </a:lnTo>
                  <a:lnTo>
                    <a:pt x="3762233" y="232364"/>
                  </a:lnTo>
                  <a:lnTo>
                    <a:pt x="3728960" y="210335"/>
                  </a:lnTo>
                  <a:lnTo>
                    <a:pt x="3687872" y="190227"/>
                  </a:lnTo>
                  <a:lnTo>
                    <a:pt x="3639489" y="172386"/>
                  </a:lnTo>
                  <a:lnTo>
                    <a:pt x="3584334" y="157156"/>
                  </a:lnTo>
                  <a:lnTo>
                    <a:pt x="3522928" y="144883"/>
                  </a:lnTo>
                  <a:lnTo>
                    <a:pt x="3455792" y="135912"/>
                  </a:lnTo>
                  <a:lnTo>
                    <a:pt x="3435998" y="108401"/>
                  </a:lnTo>
                  <a:lnTo>
                    <a:pt x="3404214" y="82795"/>
                  </a:lnTo>
                  <a:lnTo>
                    <a:pt x="3361262" y="59617"/>
                  </a:lnTo>
                  <a:lnTo>
                    <a:pt x="3307964" y="39392"/>
                  </a:lnTo>
                  <a:lnTo>
                    <a:pt x="3263903" y="26988"/>
                  </a:lnTo>
                  <a:lnTo>
                    <a:pt x="3217156" y="16960"/>
                  </a:lnTo>
                  <a:lnTo>
                    <a:pt x="3168302" y="9292"/>
                  </a:lnTo>
                  <a:lnTo>
                    <a:pt x="3117921" y="3966"/>
                  </a:lnTo>
                  <a:lnTo>
                    <a:pt x="3066591" y="965"/>
                  </a:lnTo>
                  <a:lnTo>
                    <a:pt x="3014891" y="271"/>
                  </a:lnTo>
                  <a:lnTo>
                    <a:pt x="2963399" y="1868"/>
                  </a:lnTo>
                  <a:lnTo>
                    <a:pt x="2912695" y="5737"/>
                  </a:lnTo>
                  <a:lnTo>
                    <a:pt x="2863358" y="11862"/>
                  </a:lnTo>
                  <a:lnTo>
                    <a:pt x="2815966" y="20225"/>
                  </a:lnTo>
                  <a:lnTo>
                    <a:pt x="2771099" y="30809"/>
                  </a:lnTo>
                  <a:lnTo>
                    <a:pt x="2729334" y="43596"/>
                  </a:lnTo>
                  <a:lnTo>
                    <a:pt x="2691252" y="58569"/>
                  </a:lnTo>
                  <a:lnTo>
                    <a:pt x="2661998" y="45629"/>
                  </a:lnTo>
                  <a:lnTo>
                    <a:pt x="2593061" y="24083"/>
                  </a:lnTo>
                  <a:lnTo>
                    <a:pt x="2554092" y="15643"/>
                  </a:lnTo>
                  <a:lnTo>
                    <a:pt x="2500167" y="7266"/>
                  </a:lnTo>
                  <a:lnTo>
                    <a:pt x="2444990" y="2086"/>
                  </a:lnTo>
                  <a:lnTo>
                    <a:pt x="2389378" y="0"/>
                  </a:lnTo>
                  <a:close/>
                </a:path>
              </a:pathLst>
            </a:custGeom>
            <a:solidFill>
              <a:srgbClr val="EED9A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65195" y="4706759"/>
              <a:ext cx="265683" cy="241388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2356616" y="3706090"/>
              <a:ext cx="3896995" cy="1081405"/>
            </a:xfrm>
            <a:custGeom>
              <a:avLst/>
              <a:gdLst/>
              <a:ahLst/>
              <a:cxnLst/>
              <a:rect l="l" t="t" r="r" b="b"/>
              <a:pathLst>
                <a:path w="3896995" h="1081404">
                  <a:moveTo>
                    <a:pt x="354706" y="355889"/>
                  </a:moveTo>
                  <a:lnTo>
                    <a:pt x="349188" y="329117"/>
                  </a:lnTo>
                  <a:lnTo>
                    <a:pt x="351806" y="302843"/>
                  </a:lnTo>
                  <a:lnTo>
                    <a:pt x="362167" y="277260"/>
                  </a:lnTo>
                  <a:lnTo>
                    <a:pt x="404561" y="228950"/>
                  </a:lnTo>
                  <a:lnTo>
                    <a:pt x="435812" y="206611"/>
                  </a:lnTo>
                  <a:lnTo>
                    <a:pt x="473244" y="185742"/>
                  </a:lnTo>
                  <a:lnTo>
                    <a:pt x="516468" y="166539"/>
                  </a:lnTo>
                  <a:lnTo>
                    <a:pt x="565091" y="149195"/>
                  </a:lnTo>
                  <a:lnTo>
                    <a:pt x="618723" y="133905"/>
                  </a:lnTo>
                  <a:lnTo>
                    <a:pt x="676974" y="120863"/>
                  </a:lnTo>
                  <a:lnTo>
                    <a:pt x="739454" y="110265"/>
                  </a:lnTo>
                  <a:lnTo>
                    <a:pt x="805770" y="102305"/>
                  </a:lnTo>
                  <a:lnTo>
                    <a:pt x="875533" y="97177"/>
                  </a:lnTo>
                  <a:lnTo>
                    <a:pt x="926217" y="95370"/>
                  </a:lnTo>
                  <a:lnTo>
                    <a:pt x="976847" y="95173"/>
                  </a:lnTo>
                  <a:lnTo>
                    <a:pt x="1027168" y="96566"/>
                  </a:lnTo>
                  <a:lnTo>
                    <a:pt x="1076923" y="99527"/>
                  </a:lnTo>
                  <a:lnTo>
                    <a:pt x="1125857" y="104036"/>
                  </a:lnTo>
                  <a:lnTo>
                    <a:pt x="1173713" y="110072"/>
                  </a:lnTo>
                  <a:lnTo>
                    <a:pt x="1220236" y="117614"/>
                  </a:lnTo>
                  <a:lnTo>
                    <a:pt x="1265169" y="126641"/>
                  </a:lnTo>
                  <a:lnTo>
                    <a:pt x="1296744" y="107145"/>
                  </a:lnTo>
                  <a:lnTo>
                    <a:pt x="1333622" y="89676"/>
                  </a:lnTo>
                  <a:lnTo>
                    <a:pt x="1375191" y="74304"/>
                  </a:lnTo>
                  <a:lnTo>
                    <a:pt x="1420844" y="61099"/>
                  </a:lnTo>
                  <a:lnTo>
                    <a:pt x="1469970" y="50131"/>
                  </a:lnTo>
                  <a:lnTo>
                    <a:pt x="1521960" y="41470"/>
                  </a:lnTo>
                  <a:lnTo>
                    <a:pt x="1576205" y="35187"/>
                  </a:lnTo>
                  <a:lnTo>
                    <a:pt x="1632096" y="31351"/>
                  </a:lnTo>
                  <a:lnTo>
                    <a:pt x="1689023" y="30032"/>
                  </a:lnTo>
                  <a:lnTo>
                    <a:pt x="1746376" y="31300"/>
                  </a:lnTo>
                  <a:lnTo>
                    <a:pt x="1803546" y="35226"/>
                  </a:lnTo>
                  <a:lnTo>
                    <a:pt x="1859924" y="41879"/>
                  </a:lnTo>
                  <a:lnTo>
                    <a:pt x="1914901" y="51330"/>
                  </a:lnTo>
                  <a:lnTo>
                    <a:pt x="1973718" y="65300"/>
                  </a:lnTo>
                  <a:lnTo>
                    <a:pt x="2026534" y="82318"/>
                  </a:lnTo>
                  <a:lnTo>
                    <a:pt x="2056308" y="63364"/>
                  </a:lnTo>
                  <a:lnTo>
                    <a:pt x="2092164" y="46680"/>
                  </a:lnTo>
                  <a:lnTo>
                    <a:pt x="2133285" y="32367"/>
                  </a:lnTo>
                  <a:lnTo>
                    <a:pt x="2178859" y="20531"/>
                  </a:lnTo>
                  <a:lnTo>
                    <a:pt x="2228070" y="11272"/>
                  </a:lnTo>
                  <a:lnTo>
                    <a:pt x="2280103" y="4696"/>
                  </a:lnTo>
                  <a:lnTo>
                    <a:pt x="2334144" y="904"/>
                  </a:lnTo>
                  <a:lnTo>
                    <a:pt x="2389378" y="0"/>
                  </a:lnTo>
                  <a:lnTo>
                    <a:pt x="2444990" y="2086"/>
                  </a:lnTo>
                  <a:lnTo>
                    <a:pt x="2500167" y="7266"/>
                  </a:lnTo>
                  <a:lnTo>
                    <a:pt x="2554092" y="15643"/>
                  </a:lnTo>
                  <a:lnTo>
                    <a:pt x="2593061" y="24083"/>
                  </a:lnTo>
                  <a:lnTo>
                    <a:pt x="2661998" y="45629"/>
                  </a:lnTo>
                  <a:lnTo>
                    <a:pt x="2691252" y="58569"/>
                  </a:lnTo>
                  <a:lnTo>
                    <a:pt x="2729334" y="43596"/>
                  </a:lnTo>
                  <a:lnTo>
                    <a:pt x="2771099" y="30809"/>
                  </a:lnTo>
                  <a:lnTo>
                    <a:pt x="2815966" y="20225"/>
                  </a:lnTo>
                  <a:lnTo>
                    <a:pt x="2863358" y="11862"/>
                  </a:lnTo>
                  <a:lnTo>
                    <a:pt x="2912695" y="5737"/>
                  </a:lnTo>
                  <a:lnTo>
                    <a:pt x="2963399" y="1868"/>
                  </a:lnTo>
                  <a:lnTo>
                    <a:pt x="3014891" y="271"/>
                  </a:lnTo>
                  <a:lnTo>
                    <a:pt x="3066591" y="965"/>
                  </a:lnTo>
                  <a:lnTo>
                    <a:pt x="3117921" y="3966"/>
                  </a:lnTo>
                  <a:lnTo>
                    <a:pt x="3168302" y="9292"/>
                  </a:lnTo>
                  <a:lnTo>
                    <a:pt x="3217156" y="16960"/>
                  </a:lnTo>
                  <a:lnTo>
                    <a:pt x="3263903" y="26988"/>
                  </a:lnTo>
                  <a:lnTo>
                    <a:pt x="3307964" y="39392"/>
                  </a:lnTo>
                  <a:lnTo>
                    <a:pt x="3361262" y="59617"/>
                  </a:lnTo>
                  <a:lnTo>
                    <a:pt x="3404214" y="82795"/>
                  </a:lnTo>
                  <a:lnTo>
                    <a:pt x="3435998" y="108401"/>
                  </a:lnTo>
                  <a:lnTo>
                    <a:pt x="3455792" y="135912"/>
                  </a:lnTo>
                  <a:lnTo>
                    <a:pt x="3522928" y="144883"/>
                  </a:lnTo>
                  <a:lnTo>
                    <a:pt x="3584334" y="157156"/>
                  </a:lnTo>
                  <a:lnTo>
                    <a:pt x="3639489" y="172386"/>
                  </a:lnTo>
                  <a:lnTo>
                    <a:pt x="3687872" y="190227"/>
                  </a:lnTo>
                  <a:lnTo>
                    <a:pt x="3728960" y="210335"/>
                  </a:lnTo>
                  <a:lnTo>
                    <a:pt x="3762233" y="232364"/>
                  </a:lnTo>
                  <a:lnTo>
                    <a:pt x="3803244" y="280805"/>
                  </a:lnTo>
                  <a:lnTo>
                    <a:pt x="3809940" y="306525"/>
                  </a:lnTo>
                  <a:lnTo>
                    <a:pt x="3806734" y="332786"/>
                  </a:lnTo>
                  <a:lnTo>
                    <a:pt x="3783214" y="371340"/>
                  </a:lnTo>
                  <a:lnTo>
                    <a:pt x="3771133" y="383143"/>
                  </a:lnTo>
                  <a:lnTo>
                    <a:pt x="3814003" y="407178"/>
                  </a:lnTo>
                  <a:lnTo>
                    <a:pt x="3847902" y="432464"/>
                  </a:lnTo>
                  <a:lnTo>
                    <a:pt x="3872935" y="458699"/>
                  </a:lnTo>
                  <a:lnTo>
                    <a:pt x="3889209" y="485578"/>
                  </a:lnTo>
                  <a:lnTo>
                    <a:pt x="3896828" y="512799"/>
                  </a:lnTo>
                  <a:lnTo>
                    <a:pt x="3895897" y="540059"/>
                  </a:lnTo>
                  <a:lnTo>
                    <a:pt x="3868811" y="593484"/>
                  </a:lnTo>
                  <a:lnTo>
                    <a:pt x="3808793" y="643427"/>
                  </a:lnTo>
                  <a:lnTo>
                    <a:pt x="3766698" y="666335"/>
                  </a:lnTo>
                  <a:lnTo>
                    <a:pt x="3716687" y="687464"/>
                  </a:lnTo>
                  <a:lnTo>
                    <a:pt x="3658865" y="706511"/>
                  </a:lnTo>
                  <a:lnTo>
                    <a:pt x="3616003" y="717866"/>
                  </a:lnTo>
                  <a:lnTo>
                    <a:pt x="3570906" y="727761"/>
                  </a:lnTo>
                  <a:lnTo>
                    <a:pt x="3523832" y="736154"/>
                  </a:lnTo>
                  <a:lnTo>
                    <a:pt x="3475044" y="743003"/>
                  </a:lnTo>
                  <a:lnTo>
                    <a:pt x="3424803" y="748266"/>
                  </a:lnTo>
                  <a:lnTo>
                    <a:pt x="3373369" y="751901"/>
                  </a:lnTo>
                  <a:lnTo>
                    <a:pt x="3368789" y="776571"/>
                  </a:lnTo>
                  <a:lnTo>
                    <a:pt x="3336789" y="822913"/>
                  </a:lnTo>
                  <a:lnTo>
                    <a:pt x="3277618" y="864036"/>
                  </a:lnTo>
                  <a:lnTo>
                    <a:pt x="3239074" y="882184"/>
                  </a:lnTo>
                  <a:lnTo>
                    <a:pt x="3195214" y="898479"/>
                  </a:lnTo>
                  <a:lnTo>
                    <a:pt x="3146529" y="912738"/>
                  </a:lnTo>
                  <a:lnTo>
                    <a:pt x="3093513" y="924778"/>
                  </a:lnTo>
                  <a:lnTo>
                    <a:pt x="3036656" y="934415"/>
                  </a:lnTo>
                  <a:lnTo>
                    <a:pt x="2976452" y="941468"/>
                  </a:lnTo>
                  <a:lnTo>
                    <a:pt x="2913393" y="945753"/>
                  </a:lnTo>
                  <a:lnTo>
                    <a:pt x="2847970" y="947087"/>
                  </a:lnTo>
                  <a:lnTo>
                    <a:pt x="2790615" y="945717"/>
                  </a:lnTo>
                  <a:lnTo>
                    <a:pt x="2734253" y="941993"/>
                  </a:lnTo>
                  <a:lnTo>
                    <a:pt x="2679391" y="935970"/>
                  </a:lnTo>
                  <a:lnTo>
                    <a:pt x="2626535" y="927701"/>
                  </a:lnTo>
                  <a:lnTo>
                    <a:pt x="2576190" y="917242"/>
                  </a:lnTo>
                  <a:lnTo>
                    <a:pt x="2555151" y="939451"/>
                  </a:lnTo>
                  <a:lnTo>
                    <a:pt x="2497569" y="979837"/>
                  </a:lnTo>
                  <a:lnTo>
                    <a:pt x="2461789" y="997858"/>
                  </a:lnTo>
                  <a:lnTo>
                    <a:pt x="2421856" y="1014329"/>
                  </a:lnTo>
                  <a:lnTo>
                    <a:pt x="2378154" y="1029171"/>
                  </a:lnTo>
                  <a:lnTo>
                    <a:pt x="2331062" y="1042308"/>
                  </a:lnTo>
                  <a:lnTo>
                    <a:pt x="2280962" y="1053662"/>
                  </a:lnTo>
                  <a:lnTo>
                    <a:pt x="2228236" y="1063156"/>
                  </a:lnTo>
                  <a:lnTo>
                    <a:pt x="2173264" y="1070713"/>
                  </a:lnTo>
                  <a:lnTo>
                    <a:pt x="2116427" y="1076255"/>
                  </a:lnTo>
                  <a:lnTo>
                    <a:pt x="2058107" y="1079705"/>
                  </a:lnTo>
                  <a:lnTo>
                    <a:pt x="1998685" y="1080986"/>
                  </a:lnTo>
                  <a:lnTo>
                    <a:pt x="1938542" y="1080020"/>
                  </a:lnTo>
                  <a:lnTo>
                    <a:pt x="1878060" y="1076730"/>
                  </a:lnTo>
                  <a:lnTo>
                    <a:pt x="1817619" y="1071039"/>
                  </a:lnTo>
                  <a:lnTo>
                    <a:pt x="1761048" y="1063376"/>
                  </a:lnTo>
                  <a:lnTo>
                    <a:pt x="1707065" y="1053700"/>
                  </a:lnTo>
                  <a:lnTo>
                    <a:pt x="1656019" y="1042110"/>
                  </a:lnTo>
                  <a:lnTo>
                    <a:pt x="1608259" y="1028701"/>
                  </a:lnTo>
                  <a:lnTo>
                    <a:pt x="1564133" y="1013572"/>
                  </a:lnTo>
                  <a:lnTo>
                    <a:pt x="1523991" y="996821"/>
                  </a:lnTo>
                  <a:lnTo>
                    <a:pt x="1488181" y="978545"/>
                  </a:lnTo>
                  <a:lnTo>
                    <a:pt x="1438108" y="988938"/>
                  </a:lnTo>
                  <a:lnTo>
                    <a:pt x="1386808" y="997623"/>
                  </a:lnTo>
                  <a:lnTo>
                    <a:pt x="1334527" y="1004624"/>
                  </a:lnTo>
                  <a:lnTo>
                    <a:pt x="1281510" y="1009964"/>
                  </a:lnTo>
                  <a:lnTo>
                    <a:pt x="1228003" y="1013666"/>
                  </a:lnTo>
                  <a:lnTo>
                    <a:pt x="1174252" y="1015752"/>
                  </a:lnTo>
                  <a:lnTo>
                    <a:pt x="1120503" y="1016247"/>
                  </a:lnTo>
                  <a:lnTo>
                    <a:pt x="1067000" y="1015174"/>
                  </a:lnTo>
                  <a:lnTo>
                    <a:pt x="1013990" y="1012555"/>
                  </a:lnTo>
                  <a:lnTo>
                    <a:pt x="961718" y="1008414"/>
                  </a:lnTo>
                  <a:lnTo>
                    <a:pt x="910430" y="1002773"/>
                  </a:lnTo>
                  <a:lnTo>
                    <a:pt x="860372" y="995658"/>
                  </a:lnTo>
                  <a:lnTo>
                    <a:pt x="811789" y="987089"/>
                  </a:lnTo>
                  <a:lnTo>
                    <a:pt x="764927" y="977092"/>
                  </a:lnTo>
                  <a:lnTo>
                    <a:pt x="720031" y="965688"/>
                  </a:lnTo>
                  <a:lnTo>
                    <a:pt x="677348" y="952901"/>
                  </a:lnTo>
                  <a:lnTo>
                    <a:pt x="637122" y="938754"/>
                  </a:lnTo>
                  <a:lnTo>
                    <a:pt x="599600" y="923271"/>
                  </a:lnTo>
                  <a:lnTo>
                    <a:pt x="565027" y="906474"/>
                  </a:lnTo>
                  <a:lnTo>
                    <a:pt x="531236" y="886813"/>
                  </a:lnTo>
                  <a:lnTo>
                    <a:pt x="528696" y="885238"/>
                  </a:lnTo>
                  <a:lnTo>
                    <a:pt x="526283" y="883638"/>
                  </a:lnTo>
                  <a:lnTo>
                    <a:pt x="462421" y="884514"/>
                  </a:lnTo>
                  <a:lnTo>
                    <a:pt x="400669" y="881600"/>
                  </a:lnTo>
                  <a:lnTo>
                    <a:pt x="341925" y="875162"/>
                  </a:lnTo>
                  <a:lnTo>
                    <a:pt x="287088" y="865467"/>
                  </a:lnTo>
                  <a:lnTo>
                    <a:pt x="237056" y="852783"/>
                  </a:lnTo>
                  <a:lnTo>
                    <a:pt x="192728" y="837377"/>
                  </a:lnTo>
                  <a:lnTo>
                    <a:pt x="155002" y="819517"/>
                  </a:lnTo>
                  <a:lnTo>
                    <a:pt x="102949" y="777502"/>
                  </a:lnTo>
                  <a:lnTo>
                    <a:pt x="89710" y="721596"/>
                  </a:lnTo>
                  <a:lnTo>
                    <a:pt x="107326" y="690380"/>
                  </a:lnTo>
                  <a:lnTo>
                    <a:pt x="142300" y="661315"/>
                  </a:lnTo>
                  <a:lnTo>
                    <a:pt x="193670" y="635480"/>
                  </a:lnTo>
                  <a:lnTo>
                    <a:pt x="136139" y="619904"/>
                  </a:lnTo>
                  <a:lnTo>
                    <a:pt x="88183" y="601231"/>
                  </a:lnTo>
                  <a:lnTo>
                    <a:pt x="50197" y="580034"/>
                  </a:lnTo>
                  <a:lnTo>
                    <a:pt x="5712" y="532367"/>
                  </a:lnTo>
                  <a:lnTo>
                    <a:pt x="0" y="507046"/>
                  </a:lnTo>
                  <a:lnTo>
                    <a:pt x="5833" y="481499"/>
                  </a:lnTo>
                  <a:lnTo>
                    <a:pt x="53716" y="432026"/>
                  </a:lnTo>
                  <a:lnTo>
                    <a:pt x="89066" y="412777"/>
                  </a:lnTo>
                  <a:lnTo>
                    <a:pt x="131374" y="396068"/>
                  </a:lnTo>
                  <a:lnTo>
                    <a:pt x="179700" y="382129"/>
                  </a:lnTo>
                  <a:lnTo>
                    <a:pt x="233106" y="371193"/>
                  </a:lnTo>
                  <a:lnTo>
                    <a:pt x="290653" y="363491"/>
                  </a:lnTo>
                  <a:lnTo>
                    <a:pt x="351404" y="359255"/>
                  </a:lnTo>
                  <a:lnTo>
                    <a:pt x="354706" y="355889"/>
                  </a:lnTo>
                  <a:close/>
                </a:path>
              </a:pathLst>
            </a:custGeom>
            <a:ln w="25908">
              <a:solidFill>
                <a:srgbClr val="285D8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452241" y="4693805"/>
              <a:ext cx="291591" cy="267296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2554478" y="3761104"/>
              <a:ext cx="3571875" cy="919480"/>
            </a:xfrm>
            <a:custGeom>
              <a:avLst/>
              <a:gdLst/>
              <a:ahLst/>
              <a:cxnLst/>
              <a:rect l="l" t="t" r="r" b="b"/>
              <a:pathLst>
                <a:path w="3571875" h="919479">
                  <a:moveTo>
                    <a:pt x="228219" y="596188"/>
                  </a:moveTo>
                  <a:lnTo>
                    <a:pt x="180526" y="596495"/>
                  </a:lnTo>
                  <a:lnTo>
                    <a:pt x="133346" y="594609"/>
                  </a:lnTo>
                  <a:lnTo>
                    <a:pt x="87191" y="590576"/>
                  </a:lnTo>
                  <a:lnTo>
                    <a:pt x="42571" y="584441"/>
                  </a:lnTo>
                  <a:lnTo>
                    <a:pt x="0" y="576249"/>
                  </a:lnTo>
                </a:path>
                <a:path w="3571875" h="919479">
                  <a:moveTo>
                    <a:pt x="429641" y="814349"/>
                  </a:moveTo>
                  <a:lnTo>
                    <a:pt x="405346" y="817657"/>
                  </a:lnTo>
                  <a:lnTo>
                    <a:pt x="380539" y="820356"/>
                  </a:lnTo>
                  <a:lnTo>
                    <a:pt x="355328" y="822436"/>
                  </a:lnTo>
                  <a:lnTo>
                    <a:pt x="329819" y="823887"/>
                  </a:lnTo>
                </a:path>
                <a:path w="3571875" h="919479">
                  <a:moveTo>
                    <a:pt x="1290066" y="919175"/>
                  </a:moveTo>
                  <a:lnTo>
                    <a:pt x="1272784" y="908758"/>
                  </a:lnTo>
                  <a:lnTo>
                    <a:pt x="1256966" y="898018"/>
                  </a:lnTo>
                  <a:lnTo>
                    <a:pt x="1242649" y="886976"/>
                  </a:lnTo>
                  <a:lnTo>
                    <a:pt x="1229868" y="875652"/>
                  </a:lnTo>
                </a:path>
                <a:path w="3571875" h="919479">
                  <a:moveTo>
                    <a:pt x="2402713" y="810641"/>
                  </a:moveTo>
                  <a:lnTo>
                    <a:pt x="2399212" y="822747"/>
                  </a:lnTo>
                  <a:lnTo>
                    <a:pt x="2394045" y="834759"/>
                  </a:lnTo>
                  <a:lnTo>
                    <a:pt x="2387211" y="846650"/>
                  </a:lnTo>
                  <a:lnTo>
                    <a:pt x="2378710" y="858393"/>
                  </a:lnTo>
                </a:path>
                <a:path w="3571875" h="919479">
                  <a:moveTo>
                    <a:pt x="2880487" y="515581"/>
                  </a:moveTo>
                  <a:lnTo>
                    <a:pt x="2944988" y="529675"/>
                  </a:lnTo>
                  <a:lnTo>
                    <a:pt x="3002666" y="546815"/>
                  </a:lnTo>
                  <a:lnTo>
                    <a:pt x="3052948" y="566651"/>
                  </a:lnTo>
                  <a:lnTo>
                    <a:pt x="3095259" y="588835"/>
                  </a:lnTo>
                  <a:lnTo>
                    <a:pt x="3129028" y="613017"/>
                  </a:lnTo>
                  <a:lnTo>
                    <a:pt x="3168646" y="665976"/>
                  </a:lnTo>
                  <a:lnTo>
                    <a:pt x="3173349" y="694055"/>
                  </a:lnTo>
                </a:path>
                <a:path w="3571875" h="919479">
                  <a:moveTo>
                    <a:pt x="3571367" y="325488"/>
                  </a:moveTo>
                  <a:lnTo>
                    <a:pt x="3546629" y="344278"/>
                  </a:lnTo>
                  <a:lnTo>
                    <a:pt x="3516439" y="361808"/>
                  </a:lnTo>
                  <a:lnTo>
                    <a:pt x="3481105" y="377907"/>
                  </a:lnTo>
                  <a:lnTo>
                    <a:pt x="3440938" y="392404"/>
                  </a:lnTo>
                </a:path>
                <a:path w="3571875" h="919479">
                  <a:moveTo>
                    <a:pt x="3258439" y="77216"/>
                  </a:moveTo>
                  <a:lnTo>
                    <a:pt x="3261653" y="85048"/>
                  </a:lnTo>
                  <a:lnTo>
                    <a:pt x="3263868" y="92916"/>
                  </a:lnTo>
                  <a:lnTo>
                    <a:pt x="3265082" y="100808"/>
                  </a:lnTo>
                  <a:lnTo>
                    <a:pt x="3265297" y="108712"/>
                  </a:lnTo>
                </a:path>
                <a:path w="3571875" h="919479">
                  <a:moveTo>
                    <a:pt x="2425319" y="40259"/>
                  </a:moveTo>
                  <a:lnTo>
                    <a:pt x="2439096" y="29575"/>
                  </a:lnTo>
                  <a:lnTo>
                    <a:pt x="2454862" y="19272"/>
                  </a:lnTo>
                  <a:lnTo>
                    <a:pt x="2472557" y="9398"/>
                  </a:lnTo>
                  <a:lnTo>
                    <a:pt x="2492121" y="0"/>
                  </a:lnTo>
                </a:path>
                <a:path w="3571875" h="919479">
                  <a:moveTo>
                    <a:pt x="1800352" y="59563"/>
                  </a:moveTo>
                  <a:lnTo>
                    <a:pt x="1806251" y="50589"/>
                  </a:lnTo>
                  <a:lnTo>
                    <a:pt x="1813639" y="41783"/>
                  </a:lnTo>
                  <a:lnTo>
                    <a:pt x="1822479" y="33166"/>
                  </a:lnTo>
                  <a:lnTo>
                    <a:pt x="1832737" y="24765"/>
                  </a:lnTo>
                </a:path>
                <a:path w="3571875" h="919479">
                  <a:moveTo>
                    <a:pt x="1066800" y="71374"/>
                  </a:moveTo>
                  <a:lnTo>
                    <a:pt x="1098097" y="78775"/>
                  </a:lnTo>
                  <a:lnTo>
                    <a:pt x="1128109" y="86868"/>
                  </a:lnTo>
                  <a:lnTo>
                    <a:pt x="1156739" y="95627"/>
                  </a:lnTo>
                  <a:lnTo>
                    <a:pt x="1183894" y="105029"/>
                  </a:lnTo>
                </a:path>
                <a:path w="3571875" h="919479">
                  <a:moveTo>
                    <a:pt x="177292" y="336372"/>
                  </a:moveTo>
                  <a:lnTo>
                    <a:pt x="170793" y="327618"/>
                  </a:lnTo>
                  <a:lnTo>
                    <a:pt x="165211" y="318777"/>
                  </a:lnTo>
                  <a:lnTo>
                    <a:pt x="160557" y="309863"/>
                  </a:lnTo>
                  <a:lnTo>
                    <a:pt x="156845" y="300888"/>
                  </a:lnTo>
                </a:path>
              </a:pathLst>
            </a:custGeom>
            <a:ln w="25908">
              <a:solidFill>
                <a:srgbClr val="285D8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3</a:t>
            </a:r>
            <a:r>
              <a:rPr spc="-20" dirty="0"/>
              <a:t>、語言暴力，例如：霸凌、恐嚇、干擾、歧視等。</a:t>
            </a: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pc="-20" dirty="0"/>
              <a:t>●案例：在他人面前以「名校畢業的，怎麼什麼都不會」的話語輕視或貶抑被霸凌者。</a:t>
            </a:r>
          </a:p>
          <a:p>
            <a:pPr marL="12700" marR="5080">
              <a:lnSpc>
                <a:spcPct val="100000"/>
              </a:lnSpc>
            </a:pPr>
            <a:r>
              <a:rPr spc="-20" dirty="0"/>
              <a:t>●案例：長官吹毛求疵，在小事上挑剔，把微小的錯誤放大、扭曲，動輒就請同仁換單位工作。</a:t>
            </a:r>
          </a:p>
          <a:p>
            <a:pPr marL="12700">
              <a:lnSpc>
                <a:spcPct val="100000"/>
              </a:lnSpc>
            </a:pPr>
            <a:r>
              <a:rPr spc="-10" dirty="0"/>
              <a:t>4</a:t>
            </a:r>
            <a:r>
              <a:rPr spc="-15" dirty="0"/>
              <a:t>、性騷擾，例如：不當的性暗示與行為等。</a:t>
            </a:r>
          </a:p>
          <a:p>
            <a:pPr marL="12700">
              <a:lnSpc>
                <a:spcPct val="100000"/>
              </a:lnSpc>
            </a:pPr>
            <a:r>
              <a:rPr spc="-20" dirty="0"/>
              <a:t>●案例：私下對被霸凌者有不當行為或性暗示，使其</a:t>
            </a:r>
          </a:p>
          <a:p>
            <a:pPr marL="12700">
              <a:lnSpc>
                <a:spcPct val="100000"/>
              </a:lnSpc>
            </a:pPr>
            <a:r>
              <a:rPr spc="-20" dirty="0"/>
              <a:t>心理產生陰影與恐懼。</a:t>
            </a:r>
          </a:p>
          <a:p>
            <a:pPr marL="1320800" marR="2306320" algn="ctr">
              <a:lnSpc>
                <a:spcPct val="100000"/>
              </a:lnSpc>
              <a:spcBef>
                <a:spcPts val="1895"/>
              </a:spcBef>
            </a:pPr>
            <a:r>
              <a:rPr sz="1600" spc="-30" dirty="0">
                <a:solidFill>
                  <a:srgbClr val="FF0000"/>
                </a:solidFill>
              </a:rPr>
              <a:t>上述案例中，有關上對下加害的職場暴力類型係為</a:t>
            </a:r>
            <a:endParaRPr sz="1600"/>
          </a:p>
          <a:p>
            <a:pPr marR="987425" algn="ctr">
              <a:lnSpc>
                <a:spcPct val="100000"/>
              </a:lnSpc>
            </a:pPr>
            <a:r>
              <a:rPr sz="1600" spc="-30" dirty="0">
                <a:solidFill>
                  <a:srgbClr val="FF0000"/>
                </a:solidFill>
              </a:rPr>
              <a:t>『職場霸凌』。</a:t>
            </a:r>
            <a:endParaRPr sz="1600"/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738ECFB1-908E-BABB-A171-B2E90D8090B5}"/>
              </a:ext>
            </a:extLst>
          </p:cNvPr>
          <p:cNvSpPr txBox="1"/>
          <p:nvPr/>
        </p:nvSpPr>
        <p:spPr>
          <a:xfrm>
            <a:off x="25400" y="4705350"/>
            <a:ext cx="20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zh-TW" altLang="en-US" sz="1800" b="1" spc="-40" dirty="0">
                <a:solidFill>
                  <a:srgbClr val="006FC0"/>
                </a:solidFill>
                <a:latin typeface="Microsoft JhengHei"/>
                <a:cs typeface="Microsoft JhengHei"/>
              </a:rPr>
              <a:t>屏東縣潮東國小</a:t>
            </a:r>
            <a:endParaRPr lang="zh-TW" altLang="en-US" sz="1800" dirty="0">
              <a:latin typeface="Microsoft JhengHei"/>
              <a:cs typeface="Microsoft JhengHe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8808" y="1809114"/>
            <a:ext cx="52844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我遇到職場霸凌該怎麼辦</a:t>
            </a:r>
            <a:r>
              <a:rPr spc="-50" dirty="0">
                <a:latin typeface="Times New Roman"/>
                <a:cs typeface="Times New Roman"/>
              </a:rPr>
              <a:t>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911208" y="74167"/>
            <a:ext cx="11747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0" dirty="0">
                <a:solidFill>
                  <a:srgbClr val="4AB5D9"/>
                </a:solidFill>
                <a:latin typeface="Arial MT"/>
                <a:cs typeface="Arial MT"/>
              </a:rPr>
              <a:t>6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13DF4AA4-B33E-6746-75D2-6C43DB13903F}"/>
              </a:ext>
            </a:extLst>
          </p:cNvPr>
          <p:cNvSpPr txBox="1"/>
          <p:nvPr/>
        </p:nvSpPr>
        <p:spPr>
          <a:xfrm>
            <a:off x="25400" y="4705350"/>
            <a:ext cx="20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zh-TW" altLang="en-US" sz="1800" b="1" spc="-40" dirty="0">
                <a:solidFill>
                  <a:srgbClr val="006FC0"/>
                </a:solidFill>
                <a:latin typeface="Microsoft JhengHei"/>
                <a:cs typeface="Microsoft JhengHei"/>
              </a:rPr>
              <a:t>屏東縣潮東國小</a:t>
            </a:r>
            <a:endParaRPr lang="zh-TW" altLang="en-US" sz="1800" dirty="0">
              <a:latin typeface="Microsoft JhengHei"/>
              <a:cs typeface="Microsoft JhengHe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56182" y="2281808"/>
            <a:ext cx="6888480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78585" algn="ctr">
              <a:spcBef>
                <a:spcPts val="40"/>
              </a:spcBef>
            </a:pPr>
            <a:r>
              <a:rPr lang="zh-TW" altLang="zh-TW" sz="3200" b="1" dirty="0">
                <a:effectLst/>
                <a:latin typeface="SimSun" panose="02010600030101010101" pitchFamily="2" charset="-122"/>
                <a:ea typeface="標楷體" panose="03000509000000000000" pitchFamily="65" charset="-120"/>
                <a:cs typeface="SimSun" panose="02010600030101010101" pitchFamily="2" charset="-122"/>
              </a:rPr>
              <a:t>屏東縣潮州鎮潮東國民小學職場霸凌防治及處理作業規定</a:t>
            </a:r>
            <a:endParaRPr lang="zh-TW" altLang="zh-TW" sz="3200" b="1" dirty="0">
              <a:effectLst/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27350" y="3700524"/>
            <a:ext cx="5741670" cy="304571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400" spc="-10" dirty="0">
                <a:latin typeface="SimSun"/>
                <a:cs typeface="SimSun"/>
              </a:rPr>
              <a:t>本</a:t>
            </a:r>
            <a:r>
              <a:rPr lang="zh-TW" altLang="en-US" sz="1400" spc="-10" dirty="0">
                <a:latin typeface="SimSun"/>
                <a:cs typeface="SimSun"/>
              </a:rPr>
              <a:t>作業規定</a:t>
            </a:r>
            <a:r>
              <a:rPr sz="1400" spc="-10" dirty="0" err="1">
                <a:latin typeface="SimSun"/>
                <a:cs typeface="SimSun"/>
              </a:rPr>
              <a:t>及附表置於</a:t>
            </a:r>
            <a:r>
              <a:rPr lang="zh-TW" altLang="en-US" sz="1400" spc="-10" dirty="0">
                <a:latin typeface="SimSun"/>
                <a:cs typeface="SimSun"/>
              </a:rPr>
              <a:t>本校雲端人事資料夾</a:t>
            </a:r>
            <a:r>
              <a:rPr lang="zh-TW" altLang="en-US" sz="1400" spc="-5" dirty="0">
                <a:latin typeface="SimSun"/>
                <a:cs typeface="SimSun"/>
              </a:rPr>
              <a:t>項下</a:t>
            </a:r>
            <a:r>
              <a:rPr sz="1400" spc="-5" dirty="0">
                <a:latin typeface="SimSun"/>
                <a:cs typeface="SimSun"/>
              </a:rPr>
              <a:t>，</a:t>
            </a:r>
            <a:r>
              <a:rPr sz="1400" spc="-5" dirty="0" err="1">
                <a:latin typeface="SimSun"/>
                <a:cs typeface="SimSun"/>
              </a:rPr>
              <a:t>請自行下載參閱</a:t>
            </a:r>
            <a:r>
              <a:rPr sz="1200" spc="-5" dirty="0">
                <a:latin typeface="SimSun"/>
                <a:cs typeface="SimSun"/>
              </a:rPr>
              <a:t>。</a:t>
            </a:r>
            <a:endParaRPr sz="1200" dirty="0">
              <a:latin typeface="SimSun"/>
              <a:cs typeface="SimSu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968240" y="1577339"/>
            <a:ext cx="281940" cy="268605"/>
          </a:xfrm>
          <a:custGeom>
            <a:avLst/>
            <a:gdLst/>
            <a:ahLst/>
            <a:cxnLst/>
            <a:rect l="l" t="t" r="r" b="b"/>
            <a:pathLst>
              <a:path w="281939" h="268605">
                <a:moveTo>
                  <a:pt x="140970" y="0"/>
                </a:moveTo>
                <a:lnTo>
                  <a:pt x="137795" y="1397"/>
                </a:lnTo>
                <a:lnTo>
                  <a:pt x="136398" y="3175"/>
                </a:lnTo>
                <a:lnTo>
                  <a:pt x="135127" y="5461"/>
                </a:lnTo>
                <a:lnTo>
                  <a:pt x="104139" y="76073"/>
                </a:lnTo>
                <a:lnTo>
                  <a:pt x="102743" y="78359"/>
                </a:lnTo>
                <a:lnTo>
                  <a:pt x="89535" y="88773"/>
                </a:lnTo>
                <a:lnTo>
                  <a:pt x="86868" y="90170"/>
                </a:lnTo>
                <a:lnTo>
                  <a:pt x="83693" y="90677"/>
                </a:lnTo>
                <a:lnTo>
                  <a:pt x="7238" y="98298"/>
                </a:lnTo>
                <a:lnTo>
                  <a:pt x="4572" y="98806"/>
                </a:lnTo>
                <a:lnTo>
                  <a:pt x="2286" y="99695"/>
                </a:lnTo>
                <a:lnTo>
                  <a:pt x="888" y="100584"/>
                </a:lnTo>
                <a:lnTo>
                  <a:pt x="0" y="102362"/>
                </a:lnTo>
                <a:lnTo>
                  <a:pt x="0" y="103759"/>
                </a:lnTo>
                <a:lnTo>
                  <a:pt x="508" y="105537"/>
                </a:lnTo>
                <a:lnTo>
                  <a:pt x="1397" y="107442"/>
                </a:lnTo>
                <a:lnTo>
                  <a:pt x="60960" y="160400"/>
                </a:lnTo>
                <a:lnTo>
                  <a:pt x="63246" y="162687"/>
                </a:lnTo>
                <a:lnTo>
                  <a:pt x="65024" y="165354"/>
                </a:lnTo>
                <a:lnTo>
                  <a:pt x="67818" y="171704"/>
                </a:lnTo>
                <a:lnTo>
                  <a:pt x="68707" y="174879"/>
                </a:lnTo>
                <a:lnTo>
                  <a:pt x="69087" y="178054"/>
                </a:lnTo>
                <a:lnTo>
                  <a:pt x="69087" y="181229"/>
                </a:lnTo>
                <a:lnTo>
                  <a:pt x="68707" y="184404"/>
                </a:lnTo>
                <a:lnTo>
                  <a:pt x="51815" y="262382"/>
                </a:lnTo>
                <a:lnTo>
                  <a:pt x="52705" y="265938"/>
                </a:lnTo>
                <a:lnTo>
                  <a:pt x="53721" y="267335"/>
                </a:lnTo>
                <a:lnTo>
                  <a:pt x="57276" y="268224"/>
                </a:lnTo>
                <a:lnTo>
                  <a:pt x="61849" y="266446"/>
                </a:lnTo>
                <a:lnTo>
                  <a:pt x="128270" y="227457"/>
                </a:lnTo>
                <a:lnTo>
                  <a:pt x="130937" y="226060"/>
                </a:lnTo>
                <a:lnTo>
                  <a:pt x="134112" y="225171"/>
                </a:lnTo>
                <a:lnTo>
                  <a:pt x="137795" y="224662"/>
                </a:lnTo>
                <a:lnTo>
                  <a:pt x="144145" y="224662"/>
                </a:lnTo>
                <a:lnTo>
                  <a:pt x="147827" y="225171"/>
                </a:lnTo>
                <a:lnTo>
                  <a:pt x="151002" y="226060"/>
                </a:lnTo>
                <a:lnTo>
                  <a:pt x="153670" y="227457"/>
                </a:lnTo>
                <a:lnTo>
                  <a:pt x="220090" y="266446"/>
                </a:lnTo>
                <a:lnTo>
                  <a:pt x="224662" y="268224"/>
                </a:lnTo>
                <a:lnTo>
                  <a:pt x="228219" y="267335"/>
                </a:lnTo>
                <a:lnTo>
                  <a:pt x="229235" y="265938"/>
                </a:lnTo>
                <a:lnTo>
                  <a:pt x="230124" y="262382"/>
                </a:lnTo>
                <a:lnTo>
                  <a:pt x="213233" y="184404"/>
                </a:lnTo>
                <a:lnTo>
                  <a:pt x="212851" y="181229"/>
                </a:lnTo>
                <a:lnTo>
                  <a:pt x="212851" y="178054"/>
                </a:lnTo>
                <a:lnTo>
                  <a:pt x="213233" y="174879"/>
                </a:lnTo>
                <a:lnTo>
                  <a:pt x="280543" y="107442"/>
                </a:lnTo>
                <a:lnTo>
                  <a:pt x="281432" y="105537"/>
                </a:lnTo>
                <a:lnTo>
                  <a:pt x="281939" y="103759"/>
                </a:lnTo>
                <a:lnTo>
                  <a:pt x="281939" y="102362"/>
                </a:lnTo>
                <a:lnTo>
                  <a:pt x="198247" y="90677"/>
                </a:lnTo>
                <a:lnTo>
                  <a:pt x="195072" y="90170"/>
                </a:lnTo>
                <a:lnTo>
                  <a:pt x="192405" y="88773"/>
                </a:lnTo>
                <a:lnTo>
                  <a:pt x="189230" y="87502"/>
                </a:lnTo>
                <a:lnTo>
                  <a:pt x="186436" y="85598"/>
                </a:lnTo>
                <a:lnTo>
                  <a:pt x="146938" y="5461"/>
                </a:lnTo>
                <a:lnTo>
                  <a:pt x="145542" y="3175"/>
                </a:lnTo>
                <a:lnTo>
                  <a:pt x="144145" y="1397"/>
                </a:lnTo>
                <a:lnTo>
                  <a:pt x="140970" y="0"/>
                </a:lnTo>
                <a:close/>
              </a:path>
            </a:pathLst>
          </a:custGeom>
          <a:solidFill>
            <a:srgbClr val="FF99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5759196" y="444373"/>
            <a:ext cx="1209040" cy="1296035"/>
            <a:chOff x="5759196" y="444373"/>
            <a:chExt cx="1209040" cy="1296035"/>
          </a:xfrm>
        </p:grpSpPr>
        <p:sp>
          <p:nvSpPr>
            <p:cNvPr id="6" name="object 6"/>
            <p:cNvSpPr/>
            <p:nvPr/>
          </p:nvSpPr>
          <p:spPr>
            <a:xfrm>
              <a:off x="5759196" y="532002"/>
              <a:ext cx="1209040" cy="1208405"/>
            </a:xfrm>
            <a:custGeom>
              <a:avLst/>
              <a:gdLst/>
              <a:ahLst/>
              <a:cxnLst/>
              <a:rect l="l" t="t" r="r" b="b"/>
              <a:pathLst>
                <a:path w="1209040" h="1208405">
                  <a:moveTo>
                    <a:pt x="1080516" y="582168"/>
                  </a:moveTo>
                  <a:lnTo>
                    <a:pt x="1073277" y="517271"/>
                  </a:lnTo>
                  <a:lnTo>
                    <a:pt x="1066038" y="486537"/>
                  </a:lnTo>
                  <a:lnTo>
                    <a:pt x="1057021" y="454025"/>
                  </a:lnTo>
                  <a:lnTo>
                    <a:pt x="995680" y="533527"/>
                  </a:lnTo>
                  <a:lnTo>
                    <a:pt x="927100" y="612902"/>
                  </a:lnTo>
                  <a:lnTo>
                    <a:pt x="854824" y="694182"/>
                  </a:lnTo>
                  <a:lnTo>
                    <a:pt x="775449" y="775335"/>
                  </a:lnTo>
                  <a:lnTo>
                    <a:pt x="694182" y="854710"/>
                  </a:lnTo>
                  <a:lnTo>
                    <a:pt x="613029" y="926846"/>
                  </a:lnTo>
                  <a:lnTo>
                    <a:pt x="533654" y="995426"/>
                  </a:lnTo>
                  <a:lnTo>
                    <a:pt x="454152" y="1056894"/>
                  </a:lnTo>
                  <a:lnTo>
                    <a:pt x="486664" y="1065911"/>
                  </a:lnTo>
                  <a:lnTo>
                    <a:pt x="517398" y="1073023"/>
                  </a:lnTo>
                  <a:lnTo>
                    <a:pt x="582295" y="1080262"/>
                  </a:lnTo>
                  <a:lnTo>
                    <a:pt x="614807" y="1080262"/>
                  </a:lnTo>
                  <a:lnTo>
                    <a:pt x="677926" y="1074928"/>
                  </a:lnTo>
                  <a:lnTo>
                    <a:pt x="741172" y="1060450"/>
                  </a:lnTo>
                  <a:lnTo>
                    <a:pt x="802500" y="1036955"/>
                  </a:lnTo>
                  <a:lnTo>
                    <a:pt x="862076" y="1004443"/>
                  </a:lnTo>
                  <a:lnTo>
                    <a:pt x="916178" y="964819"/>
                  </a:lnTo>
                  <a:lnTo>
                    <a:pt x="964946" y="916051"/>
                  </a:lnTo>
                  <a:lnTo>
                    <a:pt x="1004697" y="861949"/>
                  </a:lnTo>
                  <a:lnTo>
                    <a:pt x="1037209" y="802386"/>
                  </a:lnTo>
                  <a:lnTo>
                    <a:pt x="1060577" y="741045"/>
                  </a:lnTo>
                  <a:lnTo>
                    <a:pt x="1075182" y="677926"/>
                  </a:lnTo>
                  <a:lnTo>
                    <a:pt x="1080516" y="614680"/>
                  </a:lnTo>
                  <a:lnTo>
                    <a:pt x="1080516" y="582168"/>
                  </a:lnTo>
                  <a:close/>
                </a:path>
                <a:path w="1209040" h="1208405">
                  <a:moveTo>
                    <a:pt x="1208532" y="59436"/>
                  </a:moveTo>
                  <a:lnTo>
                    <a:pt x="1190498" y="17907"/>
                  </a:lnTo>
                  <a:lnTo>
                    <a:pt x="1150747" y="0"/>
                  </a:lnTo>
                  <a:lnTo>
                    <a:pt x="1134491" y="0"/>
                  </a:lnTo>
                  <a:lnTo>
                    <a:pt x="1093089" y="5334"/>
                  </a:lnTo>
                  <a:lnTo>
                    <a:pt x="1044321" y="21590"/>
                  </a:lnTo>
                  <a:lnTo>
                    <a:pt x="1033526" y="25908"/>
                  </a:lnTo>
                  <a:lnTo>
                    <a:pt x="1033526" y="160401"/>
                  </a:lnTo>
                  <a:lnTo>
                    <a:pt x="1033526" y="178562"/>
                  </a:lnTo>
                  <a:lnTo>
                    <a:pt x="1020953" y="223520"/>
                  </a:lnTo>
                  <a:lnTo>
                    <a:pt x="995680" y="277749"/>
                  </a:lnTo>
                  <a:lnTo>
                    <a:pt x="977646" y="308356"/>
                  </a:lnTo>
                  <a:lnTo>
                    <a:pt x="959612" y="288417"/>
                  </a:lnTo>
                  <a:lnTo>
                    <a:pt x="941578" y="266827"/>
                  </a:lnTo>
                  <a:lnTo>
                    <a:pt x="939647" y="265049"/>
                  </a:lnTo>
                  <a:lnTo>
                    <a:pt x="918222" y="245237"/>
                  </a:lnTo>
                  <a:lnTo>
                    <a:pt x="916305" y="243459"/>
                  </a:lnTo>
                  <a:lnTo>
                    <a:pt x="862203" y="203708"/>
                  </a:lnTo>
                  <a:lnTo>
                    <a:pt x="900049" y="151384"/>
                  </a:lnTo>
                  <a:lnTo>
                    <a:pt x="954151" y="129794"/>
                  </a:lnTo>
                  <a:lnTo>
                    <a:pt x="975868" y="124333"/>
                  </a:lnTo>
                  <a:lnTo>
                    <a:pt x="1002919" y="124333"/>
                  </a:lnTo>
                  <a:lnTo>
                    <a:pt x="1010031" y="128016"/>
                  </a:lnTo>
                  <a:lnTo>
                    <a:pt x="1017270" y="129794"/>
                  </a:lnTo>
                  <a:lnTo>
                    <a:pt x="1022731" y="135128"/>
                  </a:lnTo>
                  <a:lnTo>
                    <a:pt x="1026287" y="140589"/>
                  </a:lnTo>
                  <a:lnTo>
                    <a:pt x="1029970" y="146050"/>
                  </a:lnTo>
                  <a:lnTo>
                    <a:pt x="1031748" y="153289"/>
                  </a:lnTo>
                  <a:lnTo>
                    <a:pt x="1033526" y="160401"/>
                  </a:lnTo>
                  <a:lnTo>
                    <a:pt x="1033526" y="25908"/>
                  </a:lnTo>
                  <a:lnTo>
                    <a:pt x="1017270" y="32385"/>
                  </a:lnTo>
                  <a:lnTo>
                    <a:pt x="988441" y="44958"/>
                  </a:lnTo>
                  <a:lnTo>
                    <a:pt x="959612" y="61214"/>
                  </a:lnTo>
                  <a:lnTo>
                    <a:pt x="928878" y="77470"/>
                  </a:lnTo>
                  <a:lnTo>
                    <a:pt x="863981" y="118999"/>
                  </a:lnTo>
                  <a:lnTo>
                    <a:pt x="793750" y="167640"/>
                  </a:lnTo>
                  <a:lnTo>
                    <a:pt x="761225" y="155067"/>
                  </a:lnTo>
                  <a:lnTo>
                    <a:pt x="741299" y="148793"/>
                  </a:lnTo>
                  <a:lnTo>
                    <a:pt x="741299" y="288417"/>
                  </a:lnTo>
                  <a:lnTo>
                    <a:pt x="741299" y="299339"/>
                  </a:lnTo>
                  <a:lnTo>
                    <a:pt x="739521" y="304673"/>
                  </a:lnTo>
                  <a:lnTo>
                    <a:pt x="732282" y="313690"/>
                  </a:lnTo>
                  <a:lnTo>
                    <a:pt x="723265" y="320929"/>
                  </a:lnTo>
                  <a:lnTo>
                    <a:pt x="717931" y="322707"/>
                  </a:lnTo>
                  <a:lnTo>
                    <a:pt x="707009" y="322707"/>
                  </a:lnTo>
                  <a:lnTo>
                    <a:pt x="701675" y="320929"/>
                  </a:lnTo>
                  <a:lnTo>
                    <a:pt x="692658" y="313690"/>
                  </a:lnTo>
                  <a:lnTo>
                    <a:pt x="692658" y="375158"/>
                  </a:lnTo>
                  <a:lnTo>
                    <a:pt x="692658" y="385826"/>
                  </a:lnTo>
                  <a:lnTo>
                    <a:pt x="690880" y="391287"/>
                  </a:lnTo>
                  <a:lnTo>
                    <a:pt x="685419" y="400304"/>
                  </a:lnTo>
                  <a:lnTo>
                    <a:pt x="676402" y="407543"/>
                  </a:lnTo>
                  <a:lnTo>
                    <a:pt x="671068" y="409321"/>
                  </a:lnTo>
                  <a:lnTo>
                    <a:pt x="658368" y="409321"/>
                  </a:lnTo>
                  <a:lnTo>
                    <a:pt x="653034" y="407543"/>
                  </a:lnTo>
                  <a:lnTo>
                    <a:pt x="643890" y="400304"/>
                  </a:lnTo>
                  <a:lnTo>
                    <a:pt x="638556" y="391287"/>
                  </a:lnTo>
                  <a:lnTo>
                    <a:pt x="636778" y="385826"/>
                  </a:lnTo>
                  <a:lnTo>
                    <a:pt x="634873" y="380492"/>
                  </a:lnTo>
                  <a:lnTo>
                    <a:pt x="636778" y="375158"/>
                  </a:lnTo>
                  <a:lnTo>
                    <a:pt x="638556" y="369570"/>
                  </a:lnTo>
                  <a:lnTo>
                    <a:pt x="643890" y="360680"/>
                  </a:lnTo>
                  <a:lnTo>
                    <a:pt x="653034" y="353441"/>
                  </a:lnTo>
                  <a:lnTo>
                    <a:pt x="658368" y="351663"/>
                  </a:lnTo>
                  <a:lnTo>
                    <a:pt x="671068" y="351663"/>
                  </a:lnTo>
                  <a:lnTo>
                    <a:pt x="676402" y="353441"/>
                  </a:lnTo>
                  <a:lnTo>
                    <a:pt x="685419" y="360680"/>
                  </a:lnTo>
                  <a:lnTo>
                    <a:pt x="690880" y="369570"/>
                  </a:lnTo>
                  <a:lnTo>
                    <a:pt x="692658" y="375158"/>
                  </a:lnTo>
                  <a:lnTo>
                    <a:pt x="692658" y="313690"/>
                  </a:lnTo>
                  <a:lnTo>
                    <a:pt x="685419" y="304673"/>
                  </a:lnTo>
                  <a:lnTo>
                    <a:pt x="683641" y="299339"/>
                  </a:lnTo>
                  <a:lnTo>
                    <a:pt x="683641" y="288417"/>
                  </a:lnTo>
                  <a:lnTo>
                    <a:pt x="685419" y="283083"/>
                  </a:lnTo>
                  <a:lnTo>
                    <a:pt x="692658" y="274066"/>
                  </a:lnTo>
                  <a:lnTo>
                    <a:pt x="701675" y="266827"/>
                  </a:lnTo>
                  <a:lnTo>
                    <a:pt x="707009" y="265049"/>
                  </a:lnTo>
                  <a:lnTo>
                    <a:pt x="717931" y="265049"/>
                  </a:lnTo>
                  <a:lnTo>
                    <a:pt x="723265" y="266827"/>
                  </a:lnTo>
                  <a:lnTo>
                    <a:pt x="732282" y="274066"/>
                  </a:lnTo>
                  <a:lnTo>
                    <a:pt x="739521" y="283083"/>
                  </a:lnTo>
                  <a:lnTo>
                    <a:pt x="741299" y="288417"/>
                  </a:lnTo>
                  <a:lnTo>
                    <a:pt x="741299" y="148793"/>
                  </a:lnTo>
                  <a:lnTo>
                    <a:pt x="726948" y="144272"/>
                  </a:lnTo>
                  <a:lnTo>
                    <a:pt x="692658" y="137033"/>
                  </a:lnTo>
                  <a:lnTo>
                    <a:pt x="658368" y="131572"/>
                  </a:lnTo>
                  <a:lnTo>
                    <a:pt x="647573" y="130454"/>
                  </a:lnTo>
                  <a:lnTo>
                    <a:pt x="647573" y="279527"/>
                  </a:lnTo>
                  <a:lnTo>
                    <a:pt x="647573" y="297561"/>
                  </a:lnTo>
                  <a:lnTo>
                    <a:pt x="620522" y="328168"/>
                  </a:lnTo>
                  <a:lnTo>
                    <a:pt x="613283" y="331851"/>
                  </a:lnTo>
                  <a:lnTo>
                    <a:pt x="595249" y="331851"/>
                  </a:lnTo>
                  <a:lnTo>
                    <a:pt x="580898" y="324612"/>
                  </a:lnTo>
                  <a:lnTo>
                    <a:pt x="573659" y="319151"/>
                  </a:lnTo>
                  <a:lnTo>
                    <a:pt x="568198" y="313690"/>
                  </a:lnTo>
                  <a:lnTo>
                    <a:pt x="564642" y="306578"/>
                  </a:lnTo>
                  <a:lnTo>
                    <a:pt x="560959" y="297561"/>
                  </a:lnTo>
                  <a:lnTo>
                    <a:pt x="560959" y="279527"/>
                  </a:lnTo>
                  <a:lnTo>
                    <a:pt x="564642" y="272288"/>
                  </a:lnTo>
                  <a:lnTo>
                    <a:pt x="568198" y="265049"/>
                  </a:lnTo>
                  <a:lnTo>
                    <a:pt x="604266" y="245237"/>
                  </a:lnTo>
                  <a:lnTo>
                    <a:pt x="613283" y="247015"/>
                  </a:lnTo>
                  <a:lnTo>
                    <a:pt x="643890" y="272288"/>
                  </a:lnTo>
                  <a:lnTo>
                    <a:pt x="647573" y="279527"/>
                  </a:lnTo>
                  <a:lnTo>
                    <a:pt x="647573" y="130454"/>
                  </a:lnTo>
                  <a:lnTo>
                    <a:pt x="624078" y="128016"/>
                  </a:lnTo>
                  <a:lnTo>
                    <a:pt x="588010" y="128016"/>
                  </a:lnTo>
                  <a:lnTo>
                    <a:pt x="519430" y="135128"/>
                  </a:lnTo>
                  <a:lnTo>
                    <a:pt x="450977" y="153289"/>
                  </a:lnTo>
                  <a:lnTo>
                    <a:pt x="386080" y="180340"/>
                  </a:lnTo>
                  <a:lnTo>
                    <a:pt x="308483" y="232117"/>
                  </a:lnTo>
                  <a:lnTo>
                    <a:pt x="308483" y="977519"/>
                  </a:lnTo>
                  <a:lnTo>
                    <a:pt x="277876" y="995553"/>
                  </a:lnTo>
                  <a:lnTo>
                    <a:pt x="248920" y="1010031"/>
                  </a:lnTo>
                  <a:lnTo>
                    <a:pt x="223647" y="1020699"/>
                  </a:lnTo>
                  <a:lnTo>
                    <a:pt x="198501" y="1027938"/>
                  </a:lnTo>
                  <a:lnTo>
                    <a:pt x="178562" y="1033399"/>
                  </a:lnTo>
                  <a:lnTo>
                    <a:pt x="160528" y="1033399"/>
                  </a:lnTo>
                  <a:lnTo>
                    <a:pt x="128016" y="1010031"/>
                  </a:lnTo>
                  <a:lnTo>
                    <a:pt x="124460" y="1002792"/>
                  </a:lnTo>
                  <a:lnTo>
                    <a:pt x="124460" y="975741"/>
                  </a:lnTo>
                  <a:lnTo>
                    <a:pt x="129921" y="954024"/>
                  </a:lnTo>
                  <a:lnTo>
                    <a:pt x="138938" y="926973"/>
                  </a:lnTo>
                  <a:lnTo>
                    <a:pt x="151511" y="899922"/>
                  </a:lnTo>
                  <a:lnTo>
                    <a:pt x="167767" y="867410"/>
                  </a:lnTo>
                  <a:lnTo>
                    <a:pt x="187579" y="835025"/>
                  </a:lnTo>
                  <a:lnTo>
                    <a:pt x="203835" y="862076"/>
                  </a:lnTo>
                  <a:lnTo>
                    <a:pt x="243586" y="916178"/>
                  </a:lnTo>
                  <a:lnTo>
                    <a:pt x="266954" y="941451"/>
                  </a:lnTo>
                  <a:lnTo>
                    <a:pt x="288671" y="959485"/>
                  </a:lnTo>
                  <a:lnTo>
                    <a:pt x="308483" y="977519"/>
                  </a:lnTo>
                  <a:lnTo>
                    <a:pt x="308483" y="232117"/>
                  </a:lnTo>
                  <a:lnTo>
                    <a:pt x="295910" y="241554"/>
                  </a:lnTo>
                  <a:lnTo>
                    <a:pt x="266954" y="266827"/>
                  </a:lnTo>
                  <a:lnTo>
                    <a:pt x="241681" y="295656"/>
                  </a:lnTo>
                  <a:lnTo>
                    <a:pt x="198501" y="353441"/>
                  </a:lnTo>
                  <a:lnTo>
                    <a:pt x="165989" y="418338"/>
                  </a:lnTo>
                  <a:lnTo>
                    <a:pt x="142494" y="485140"/>
                  </a:lnTo>
                  <a:lnTo>
                    <a:pt x="131699" y="553720"/>
                  </a:lnTo>
                  <a:lnTo>
                    <a:pt x="128016" y="587883"/>
                  </a:lnTo>
                  <a:lnTo>
                    <a:pt x="128016" y="623951"/>
                  </a:lnTo>
                  <a:lnTo>
                    <a:pt x="131699" y="658241"/>
                  </a:lnTo>
                  <a:lnTo>
                    <a:pt x="137160" y="692531"/>
                  </a:lnTo>
                  <a:lnTo>
                    <a:pt x="144272" y="726821"/>
                  </a:lnTo>
                  <a:lnTo>
                    <a:pt x="155194" y="760984"/>
                  </a:lnTo>
                  <a:lnTo>
                    <a:pt x="167767" y="793496"/>
                  </a:lnTo>
                  <a:lnTo>
                    <a:pt x="118999" y="863854"/>
                  </a:lnTo>
                  <a:lnTo>
                    <a:pt x="77597" y="928751"/>
                  </a:lnTo>
                  <a:lnTo>
                    <a:pt x="61341" y="959485"/>
                  </a:lnTo>
                  <a:lnTo>
                    <a:pt x="45085" y="988314"/>
                  </a:lnTo>
                  <a:lnTo>
                    <a:pt x="21590" y="1044194"/>
                  </a:lnTo>
                  <a:lnTo>
                    <a:pt x="5461" y="1092962"/>
                  </a:lnTo>
                  <a:lnTo>
                    <a:pt x="0" y="1134364"/>
                  </a:lnTo>
                  <a:lnTo>
                    <a:pt x="0" y="1150620"/>
                  </a:lnTo>
                  <a:lnTo>
                    <a:pt x="18034" y="1190371"/>
                  </a:lnTo>
                  <a:lnTo>
                    <a:pt x="59563" y="1208278"/>
                  </a:lnTo>
                  <a:lnTo>
                    <a:pt x="86614" y="1208278"/>
                  </a:lnTo>
                  <a:lnTo>
                    <a:pt x="102870" y="1204722"/>
                  </a:lnTo>
                  <a:lnTo>
                    <a:pt x="120904" y="1201166"/>
                  </a:lnTo>
                  <a:lnTo>
                    <a:pt x="158750" y="1190371"/>
                  </a:lnTo>
                  <a:lnTo>
                    <a:pt x="200279" y="1172337"/>
                  </a:lnTo>
                  <a:lnTo>
                    <a:pt x="245364" y="1150620"/>
                  </a:lnTo>
                  <a:lnTo>
                    <a:pt x="344551" y="1089279"/>
                  </a:lnTo>
                  <a:lnTo>
                    <a:pt x="396875" y="1053211"/>
                  </a:lnTo>
                  <a:lnTo>
                    <a:pt x="423608" y="1033399"/>
                  </a:lnTo>
                  <a:lnTo>
                    <a:pt x="452755" y="1011809"/>
                  </a:lnTo>
                  <a:lnTo>
                    <a:pt x="510413" y="966724"/>
                  </a:lnTo>
                  <a:lnTo>
                    <a:pt x="569976" y="917956"/>
                  </a:lnTo>
                  <a:lnTo>
                    <a:pt x="629539" y="865632"/>
                  </a:lnTo>
                  <a:lnTo>
                    <a:pt x="662152" y="835025"/>
                  </a:lnTo>
                  <a:lnTo>
                    <a:pt x="689102" y="809752"/>
                  </a:lnTo>
                  <a:lnTo>
                    <a:pt x="750303" y="750189"/>
                  </a:lnTo>
                  <a:lnTo>
                    <a:pt x="809879" y="688848"/>
                  </a:lnTo>
                  <a:lnTo>
                    <a:pt x="865759" y="629412"/>
                  </a:lnTo>
                  <a:lnTo>
                    <a:pt x="918083" y="569849"/>
                  </a:lnTo>
                  <a:lnTo>
                    <a:pt x="966851" y="510286"/>
                  </a:lnTo>
                  <a:lnTo>
                    <a:pt x="1011936" y="452628"/>
                  </a:lnTo>
                  <a:lnTo>
                    <a:pt x="1044016" y="409321"/>
                  </a:lnTo>
                  <a:lnTo>
                    <a:pt x="1053338" y="396748"/>
                  </a:lnTo>
                  <a:lnTo>
                    <a:pt x="1084516" y="351663"/>
                  </a:lnTo>
                  <a:lnTo>
                    <a:pt x="1089533" y="344424"/>
                  </a:lnTo>
                  <a:lnTo>
                    <a:pt x="1097305" y="331851"/>
                  </a:lnTo>
                  <a:lnTo>
                    <a:pt x="1150747" y="245237"/>
                  </a:lnTo>
                  <a:lnTo>
                    <a:pt x="1172464" y="200152"/>
                  </a:lnTo>
                  <a:lnTo>
                    <a:pt x="1190498" y="158623"/>
                  </a:lnTo>
                  <a:lnTo>
                    <a:pt x="1200277" y="124333"/>
                  </a:lnTo>
                  <a:lnTo>
                    <a:pt x="1201293" y="120777"/>
                  </a:lnTo>
                  <a:lnTo>
                    <a:pt x="1204976" y="102743"/>
                  </a:lnTo>
                  <a:lnTo>
                    <a:pt x="1208532" y="86487"/>
                  </a:lnTo>
                  <a:lnTo>
                    <a:pt x="1208532" y="59436"/>
                  </a:lnTo>
                  <a:close/>
                </a:path>
              </a:pathLst>
            </a:custGeom>
            <a:solidFill>
              <a:srgbClr val="4AB5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838444" y="444373"/>
              <a:ext cx="187959" cy="188340"/>
            </a:xfrm>
            <a:prstGeom prst="rect">
              <a:avLst/>
            </a:prstGeom>
          </p:spPr>
        </p:pic>
      </p:grpSp>
      <p:grpSp>
        <p:nvGrpSpPr>
          <p:cNvPr id="8" name="object 8"/>
          <p:cNvGrpSpPr/>
          <p:nvPr/>
        </p:nvGrpSpPr>
        <p:grpSpPr>
          <a:xfrm>
            <a:off x="3575811" y="1318005"/>
            <a:ext cx="921385" cy="734060"/>
            <a:chOff x="3575811" y="1318005"/>
            <a:chExt cx="921385" cy="734060"/>
          </a:xfrm>
        </p:grpSpPr>
        <p:sp>
          <p:nvSpPr>
            <p:cNvPr id="9" name="object 9"/>
            <p:cNvSpPr/>
            <p:nvPr/>
          </p:nvSpPr>
          <p:spPr>
            <a:xfrm>
              <a:off x="3642359" y="1318005"/>
              <a:ext cx="854710" cy="734060"/>
            </a:xfrm>
            <a:custGeom>
              <a:avLst/>
              <a:gdLst/>
              <a:ahLst/>
              <a:cxnLst/>
              <a:rect l="l" t="t" r="r" b="b"/>
              <a:pathLst>
                <a:path w="854710" h="734060">
                  <a:moveTo>
                    <a:pt x="414591" y="584962"/>
                  </a:moveTo>
                  <a:lnTo>
                    <a:pt x="274827" y="584962"/>
                  </a:lnTo>
                  <a:lnTo>
                    <a:pt x="344677" y="721360"/>
                  </a:lnTo>
                  <a:lnTo>
                    <a:pt x="348614" y="727202"/>
                  </a:lnTo>
                  <a:lnTo>
                    <a:pt x="352170" y="730631"/>
                  </a:lnTo>
                  <a:lnTo>
                    <a:pt x="355980" y="733044"/>
                  </a:lnTo>
                  <a:lnTo>
                    <a:pt x="359155" y="734060"/>
                  </a:lnTo>
                  <a:lnTo>
                    <a:pt x="362542" y="733044"/>
                  </a:lnTo>
                  <a:lnTo>
                    <a:pt x="362843" y="733044"/>
                  </a:lnTo>
                  <a:lnTo>
                    <a:pt x="366394" y="729361"/>
                  </a:lnTo>
                  <a:lnTo>
                    <a:pt x="368680" y="725551"/>
                  </a:lnTo>
                  <a:lnTo>
                    <a:pt x="371855" y="719582"/>
                  </a:lnTo>
                  <a:lnTo>
                    <a:pt x="414591" y="584962"/>
                  </a:lnTo>
                  <a:close/>
                </a:path>
                <a:path w="854710" h="734060">
                  <a:moveTo>
                    <a:pt x="22478" y="249809"/>
                  </a:moveTo>
                  <a:lnTo>
                    <a:pt x="15493" y="249809"/>
                  </a:lnTo>
                  <a:lnTo>
                    <a:pt x="9525" y="250190"/>
                  </a:lnTo>
                  <a:lnTo>
                    <a:pt x="5079" y="253492"/>
                  </a:lnTo>
                  <a:lnTo>
                    <a:pt x="2031" y="255905"/>
                  </a:lnTo>
                  <a:lnTo>
                    <a:pt x="635" y="260096"/>
                  </a:lnTo>
                  <a:lnTo>
                    <a:pt x="0" y="265684"/>
                  </a:lnTo>
                  <a:lnTo>
                    <a:pt x="762" y="270510"/>
                  </a:lnTo>
                  <a:lnTo>
                    <a:pt x="195072" y="647319"/>
                  </a:lnTo>
                  <a:lnTo>
                    <a:pt x="211581" y="660654"/>
                  </a:lnTo>
                  <a:lnTo>
                    <a:pt x="215391" y="659511"/>
                  </a:lnTo>
                  <a:lnTo>
                    <a:pt x="220599" y="657733"/>
                  </a:lnTo>
                  <a:lnTo>
                    <a:pt x="224409" y="653161"/>
                  </a:lnTo>
                  <a:lnTo>
                    <a:pt x="228473" y="647573"/>
                  </a:lnTo>
                  <a:lnTo>
                    <a:pt x="256920" y="594233"/>
                  </a:lnTo>
                  <a:lnTo>
                    <a:pt x="274827" y="584962"/>
                  </a:lnTo>
                  <a:lnTo>
                    <a:pt x="414591" y="584962"/>
                  </a:lnTo>
                  <a:lnTo>
                    <a:pt x="442087" y="498348"/>
                  </a:lnTo>
                  <a:lnTo>
                    <a:pt x="571809" y="431165"/>
                  </a:lnTo>
                  <a:lnTo>
                    <a:pt x="204850" y="431165"/>
                  </a:lnTo>
                  <a:lnTo>
                    <a:pt x="200405" y="430784"/>
                  </a:lnTo>
                  <a:lnTo>
                    <a:pt x="180212" y="410591"/>
                  </a:lnTo>
                  <a:lnTo>
                    <a:pt x="180466" y="406146"/>
                  </a:lnTo>
                  <a:lnTo>
                    <a:pt x="181863" y="401955"/>
                  </a:lnTo>
                  <a:lnTo>
                    <a:pt x="183134" y="397764"/>
                  </a:lnTo>
                  <a:lnTo>
                    <a:pt x="336423" y="314833"/>
                  </a:lnTo>
                  <a:lnTo>
                    <a:pt x="344042" y="312674"/>
                  </a:lnTo>
                  <a:lnTo>
                    <a:pt x="553291" y="312674"/>
                  </a:lnTo>
                  <a:lnTo>
                    <a:pt x="552068" y="311785"/>
                  </a:lnTo>
                  <a:lnTo>
                    <a:pt x="547751" y="306959"/>
                  </a:lnTo>
                  <a:lnTo>
                    <a:pt x="543940" y="301117"/>
                  </a:lnTo>
                  <a:lnTo>
                    <a:pt x="521269" y="257302"/>
                  </a:lnTo>
                  <a:lnTo>
                    <a:pt x="82423" y="257302"/>
                  </a:lnTo>
                  <a:lnTo>
                    <a:pt x="22478" y="249809"/>
                  </a:lnTo>
                  <a:close/>
                </a:path>
                <a:path w="854710" h="734060">
                  <a:moveTo>
                    <a:pt x="553291" y="312674"/>
                  </a:moveTo>
                  <a:lnTo>
                    <a:pt x="344042" y="312674"/>
                  </a:lnTo>
                  <a:lnTo>
                    <a:pt x="353060" y="313182"/>
                  </a:lnTo>
                  <a:lnTo>
                    <a:pt x="356997" y="315595"/>
                  </a:lnTo>
                  <a:lnTo>
                    <a:pt x="367664" y="332867"/>
                  </a:lnTo>
                  <a:lnTo>
                    <a:pt x="367664" y="336296"/>
                  </a:lnTo>
                  <a:lnTo>
                    <a:pt x="367411" y="340868"/>
                  </a:lnTo>
                  <a:lnTo>
                    <a:pt x="364998" y="344678"/>
                  </a:lnTo>
                  <a:lnTo>
                    <a:pt x="362712" y="348488"/>
                  </a:lnTo>
                  <a:lnTo>
                    <a:pt x="356488" y="353441"/>
                  </a:lnTo>
                  <a:lnTo>
                    <a:pt x="208661" y="430022"/>
                  </a:lnTo>
                  <a:lnTo>
                    <a:pt x="204850" y="431165"/>
                  </a:lnTo>
                  <a:lnTo>
                    <a:pt x="571809" y="431165"/>
                  </a:lnTo>
                  <a:lnTo>
                    <a:pt x="730630" y="348869"/>
                  </a:lnTo>
                  <a:lnTo>
                    <a:pt x="738631" y="342138"/>
                  </a:lnTo>
                  <a:lnTo>
                    <a:pt x="747522" y="335788"/>
                  </a:lnTo>
                  <a:lnTo>
                    <a:pt x="754379" y="328676"/>
                  </a:lnTo>
                  <a:lnTo>
                    <a:pt x="762684" y="320167"/>
                  </a:lnTo>
                  <a:lnTo>
                    <a:pt x="571245" y="320167"/>
                  </a:lnTo>
                  <a:lnTo>
                    <a:pt x="563626" y="318897"/>
                  </a:lnTo>
                  <a:lnTo>
                    <a:pt x="557656" y="315849"/>
                  </a:lnTo>
                  <a:lnTo>
                    <a:pt x="553291" y="312674"/>
                  </a:lnTo>
                  <a:close/>
                </a:path>
                <a:path w="854710" h="734060">
                  <a:moveTo>
                    <a:pt x="853755" y="105029"/>
                  </a:moveTo>
                  <a:lnTo>
                    <a:pt x="602741" y="105029"/>
                  </a:lnTo>
                  <a:lnTo>
                    <a:pt x="612775" y="106045"/>
                  </a:lnTo>
                  <a:lnTo>
                    <a:pt x="621538" y="107569"/>
                  </a:lnTo>
                  <a:lnTo>
                    <a:pt x="663575" y="127889"/>
                  </a:lnTo>
                  <a:lnTo>
                    <a:pt x="669543" y="134366"/>
                  </a:lnTo>
                  <a:lnTo>
                    <a:pt x="676528" y="141224"/>
                  </a:lnTo>
                  <a:lnTo>
                    <a:pt x="694563" y="175768"/>
                  </a:lnTo>
                  <a:lnTo>
                    <a:pt x="695869" y="184912"/>
                  </a:lnTo>
                  <a:lnTo>
                    <a:pt x="695960" y="185547"/>
                  </a:lnTo>
                  <a:lnTo>
                    <a:pt x="697864" y="194183"/>
                  </a:lnTo>
                  <a:lnTo>
                    <a:pt x="698373" y="203581"/>
                  </a:lnTo>
                  <a:lnTo>
                    <a:pt x="697484" y="213614"/>
                  </a:lnTo>
                  <a:lnTo>
                    <a:pt x="681354" y="257048"/>
                  </a:lnTo>
                  <a:lnTo>
                    <a:pt x="668913" y="270510"/>
                  </a:lnTo>
                  <a:lnTo>
                    <a:pt x="662177" y="277495"/>
                  </a:lnTo>
                  <a:lnTo>
                    <a:pt x="591057" y="316103"/>
                  </a:lnTo>
                  <a:lnTo>
                    <a:pt x="577665" y="320167"/>
                  </a:lnTo>
                  <a:lnTo>
                    <a:pt x="762684" y="320167"/>
                  </a:lnTo>
                  <a:lnTo>
                    <a:pt x="796036" y="273812"/>
                  </a:lnTo>
                  <a:lnTo>
                    <a:pt x="819150" y="230378"/>
                  </a:lnTo>
                  <a:lnTo>
                    <a:pt x="827404" y="207645"/>
                  </a:lnTo>
                  <a:lnTo>
                    <a:pt x="835787" y="184912"/>
                  </a:lnTo>
                  <a:lnTo>
                    <a:pt x="847725" y="143637"/>
                  </a:lnTo>
                  <a:lnTo>
                    <a:pt x="853676" y="106045"/>
                  </a:lnTo>
                  <a:lnTo>
                    <a:pt x="853755" y="105029"/>
                  </a:lnTo>
                  <a:close/>
                </a:path>
                <a:path w="854710" h="734060">
                  <a:moveTo>
                    <a:pt x="35178" y="89916"/>
                  </a:moveTo>
                  <a:lnTo>
                    <a:pt x="30225" y="90678"/>
                  </a:lnTo>
                  <a:lnTo>
                    <a:pt x="27177" y="93091"/>
                  </a:lnTo>
                  <a:lnTo>
                    <a:pt x="26162" y="96266"/>
                  </a:lnTo>
                  <a:lnTo>
                    <a:pt x="25907" y="100838"/>
                  </a:lnTo>
                  <a:lnTo>
                    <a:pt x="26569" y="105029"/>
                  </a:lnTo>
                  <a:lnTo>
                    <a:pt x="26669" y="105664"/>
                  </a:lnTo>
                  <a:lnTo>
                    <a:pt x="29210" y="112268"/>
                  </a:lnTo>
                  <a:lnTo>
                    <a:pt x="100329" y="247904"/>
                  </a:lnTo>
                  <a:lnTo>
                    <a:pt x="82423" y="257302"/>
                  </a:lnTo>
                  <a:lnTo>
                    <a:pt x="521269" y="257302"/>
                  </a:lnTo>
                  <a:lnTo>
                    <a:pt x="487425" y="191897"/>
                  </a:lnTo>
                  <a:lnTo>
                    <a:pt x="484935" y="185547"/>
                  </a:lnTo>
                  <a:lnTo>
                    <a:pt x="484761" y="184912"/>
                  </a:lnTo>
                  <a:lnTo>
                    <a:pt x="483362" y="179197"/>
                  </a:lnTo>
                  <a:lnTo>
                    <a:pt x="483235" y="172212"/>
                  </a:lnTo>
                  <a:lnTo>
                    <a:pt x="484250" y="165608"/>
                  </a:lnTo>
                  <a:lnTo>
                    <a:pt x="486308" y="161417"/>
                  </a:lnTo>
                  <a:lnTo>
                    <a:pt x="267462" y="161417"/>
                  </a:lnTo>
                  <a:lnTo>
                    <a:pt x="46227" y="91186"/>
                  </a:lnTo>
                  <a:lnTo>
                    <a:pt x="39624" y="90170"/>
                  </a:lnTo>
                  <a:lnTo>
                    <a:pt x="35178" y="89916"/>
                  </a:lnTo>
                  <a:close/>
                </a:path>
                <a:path w="854710" h="734060">
                  <a:moveTo>
                    <a:pt x="631443" y="0"/>
                  </a:moveTo>
                  <a:lnTo>
                    <a:pt x="608202" y="635"/>
                  </a:lnTo>
                  <a:lnTo>
                    <a:pt x="586231" y="4064"/>
                  </a:lnTo>
                  <a:lnTo>
                    <a:pt x="575563" y="5334"/>
                  </a:lnTo>
                  <a:lnTo>
                    <a:pt x="566165" y="9271"/>
                  </a:lnTo>
                  <a:lnTo>
                    <a:pt x="556132" y="11811"/>
                  </a:lnTo>
                  <a:lnTo>
                    <a:pt x="267462" y="161417"/>
                  </a:lnTo>
                  <a:lnTo>
                    <a:pt x="486308" y="161417"/>
                  </a:lnTo>
                  <a:lnTo>
                    <a:pt x="487679" y="158623"/>
                  </a:lnTo>
                  <a:lnTo>
                    <a:pt x="491743" y="152908"/>
                  </a:lnTo>
                  <a:lnTo>
                    <a:pt x="556513" y="115824"/>
                  </a:lnTo>
                  <a:lnTo>
                    <a:pt x="583776" y="107569"/>
                  </a:lnTo>
                  <a:lnTo>
                    <a:pt x="583996" y="107569"/>
                  </a:lnTo>
                  <a:lnTo>
                    <a:pt x="593343" y="105537"/>
                  </a:lnTo>
                  <a:lnTo>
                    <a:pt x="602741" y="105029"/>
                  </a:lnTo>
                  <a:lnTo>
                    <a:pt x="853755" y="105029"/>
                  </a:lnTo>
                  <a:lnTo>
                    <a:pt x="854690" y="93091"/>
                  </a:lnTo>
                  <a:lnTo>
                    <a:pt x="836802" y="58293"/>
                  </a:lnTo>
                  <a:lnTo>
                    <a:pt x="791210" y="34544"/>
                  </a:lnTo>
                  <a:lnTo>
                    <a:pt x="750697" y="20574"/>
                  </a:lnTo>
                  <a:lnTo>
                    <a:pt x="703961" y="8001"/>
                  </a:lnTo>
                  <a:lnTo>
                    <a:pt x="679830" y="3810"/>
                  </a:lnTo>
                  <a:lnTo>
                    <a:pt x="631443" y="0"/>
                  </a:lnTo>
                  <a:close/>
                </a:path>
              </a:pathLst>
            </a:custGeom>
            <a:solidFill>
              <a:srgbClr val="3795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75811" y="1691893"/>
              <a:ext cx="186182" cy="236600"/>
            </a:xfrm>
            <a:prstGeom prst="rect">
              <a:avLst/>
            </a:prstGeom>
          </p:spPr>
        </p:pic>
      </p:grpSp>
      <p:sp>
        <p:nvSpPr>
          <p:cNvPr id="11" name="object 11"/>
          <p:cNvSpPr/>
          <p:nvPr/>
        </p:nvSpPr>
        <p:spPr>
          <a:xfrm>
            <a:off x="4282185" y="411606"/>
            <a:ext cx="391160" cy="383540"/>
          </a:xfrm>
          <a:custGeom>
            <a:avLst/>
            <a:gdLst/>
            <a:ahLst/>
            <a:cxnLst/>
            <a:rect l="l" t="t" r="r" b="b"/>
            <a:pathLst>
              <a:path w="391160" h="383540">
                <a:moveTo>
                  <a:pt x="97662" y="0"/>
                </a:moveTo>
                <a:lnTo>
                  <a:pt x="94996" y="1142"/>
                </a:lnTo>
                <a:lnTo>
                  <a:pt x="93852" y="2539"/>
                </a:lnTo>
                <a:lnTo>
                  <a:pt x="92583" y="4825"/>
                </a:lnTo>
                <a:lnTo>
                  <a:pt x="91948" y="7619"/>
                </a:lnTo>
                <a:lnTo>
                  <a:pt x="92201" y="12064"/>
                </a:lnTo>
                <a:lnTo>
                  <a:pt x="105663" y="117728"/>
                </a:lnTo>
                <a:lnTo>
                  <a:pt x="105917" y="122300"/>
                </a:lnTo>
                <a:lnTo>
                  <a:pt x="5587" y="214248"/>
                </a:lnTo>
                <a:lnTo>
                  <a:pt x="2666" y="216662"/>
                </a:lnTo>
                <a:lnTo>
                  <a:pt x="253" y="221233"/>
                </a:lnTo>
                <a:lnTo>
                  <a:pt x="0" y="223519"/>
                </a:lnTo>
                <a:lnTo>
                  <a:pt x="2921" y="227837"/>
                </a:lnTo>
                <a:lnTo>
                  <a:pt x="9398" y="230123"/>
                </a:lnTo>
                <a:lnTo>
                  <a:pt x="114680" y="249808"/>
                </a:lnTo>
                <a:lnTo>
                  <a:pt x="118744" y="250825"/>
                </a:lnTo>
                <a:lnTo>
                  <a:pt x="175133" y="374776"/>
                </a:lnTo>
                <a:lnTo>
                  <a:pt x="178180" y="380745"/>
                </a:lnTo>
                <a:lnTo>
                  <a:pt x="182879" y="383158"/>
                </a:lnTo>
                <a:lnTo>
                  <a:pt x="185038" y="382523"/>
                </a:lnTo>
                <a:lnTo>
                  <a:pt x="189356" y="379602"/>
                </a:lnTo>
                <a:lnTo>
                  <a:pt x="191388" y="376300"/>
                </a:lnTo>
                <a:lnTo>
                  <a:pt x="243204" y="282320"/>
                </a:lnTo>
                <a:lnTo>
                  <a:pt x="245617" y="278510"/>
                </a:lnTo>
                <a:lnTo>
                  <a:pt x="379856" y="263143"/>
                </a:lnTo>
                <a:lnTo>
                  <a:pt x="384428" y="262763"/>
                </a:lnTo>
                <a:lnTo>
                  <a:pt x="386968" y="261746"/>
                </a:lnTo>
                <a:lnTo>
                  <a:pt x="389127" y="260222"/>
                </a:lnTo>
                <a:lnTo>
                  <a:pt x="390398" y="258825"/>
                </a:lnTo>
                <a:lnTo>
                  <a:pt x="391033" y="256031"/>
                </a:lnTo>
                <a:lnTo>
                  <a:pt x="390525" y="253872"/>
                </a:lnTo>
                <a:lnTo>
                  <a:pt x="388874" y="250825"/>
                </a:lnTo>
                <a:lnTo>
                  <a:pt x="386461" y="247903"/>
                </a:lnTo>
                <a:lnTo>
                  <a:pt x="310641" y="166623"/>
                </a:lnTo>
                <a:lnTo>
                  <a:pt x="306959" y="158368"/>
                </a:lnTo>
                <a:lnTo>
                  <a:pt x="305688" y="153923"/>
                </a:lnTo>
                <a:lnTo>
                  <a:pt x="304926" y="149097"/>
                </a:lnTo>
                <a:lnTo>
                  <a:pt x="304673" y="144652"/>
                </a:lnTo>
                <a:lnTo>
                  <a:pt x="304800" y="139700"/>
                </a:lnTo>
                <a:lnTo>
                  <a:pt x="305435" y="136016"/>
                </a:lnTo>
                <a:lnTo>
                  <a:pt x="337819" y="33400"/>
                </a:lnTo>
                <a:lnTo>
                  <a:pt x="338454" y="29844"/>
                </a:lnTo>
                <a:lnTo>
                  <a:pt x="338709" y="26669"/>
                </a:lnTo>
                <a:lnTo>
                  <a:pt x="337692" y="24002"/>
                </a:lnTo>
                <a:lnTo>
                  <a:pt x="336676" y="22351"/>
                </a:lnTo>
                <a:lnTo>
                  <a:pt x="332104" y="20827"/>
                </a:lnTo>
                <a:lnTo>
                  <a:pt x="328929" y="21462"/>
                </a:lnTo>
                <a:lnTo>
                  <a:pt x="325500" y="22605"/>
                </a:lnTo>
                <a:lnTo>
                  <a:pt x="228218" y="68706"/>
                </a:lnTo>
                <a:lnTo>
                  <a:pt x="224789" y="69850"/>
                </a:lnTo>
                <a:lnTo>
                  <a:pt x="219837" y="70612"/>
                </a:lnTo>
                <a:lnTo>
                  <a:pt x="215391" y="70865"/>
                </a:lnTo>
                <a:lnTo>
                  <a:pt x="210438" y="70738"/>
                </a:lnTo>
                <a:lnTo>
                  <a:pt x="205866" y="70230"/>
                </a:lnTo>
                <a:lnTo>
                  <a:pt x="201294" y="68706"/>
                </a:lnTo>
                <a:lnTo>
                  <a:pt x="197230" y="67690"/>
                </a:lnTo>
                <a:lnTo>
                  <a:pt x="193548" y="65277"/>
                </a:lnTo>
                <a:lnTo>
                  <a:pt x="106425" y="3428"/>
                </a:lnTo>
                <a:lnTo>
                  <a:pt x="103124" y="1396"/>
                </a:lnTo>
                <a:lnTo>
                  <a:pt x="99949" y="380"/>
                </a:lnTo>
                <a:lnTo>
                  <a:pt x="97662" y="0"/>
                </a:lnTo>
                <a:close/>
              </a:path>
            </a:pathLst>
          </a:custGeom>
          <a:solidFill>
            <a:srgbClr val="FF99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315203" y="908177"/>
            <a:ext cx="278765" cy="279400"/>
          </a:xfrm>
          <a:custGeom>
            <a:avLst/>
            <a:gdLst/>
            <a:ahLst/>
            <a:cxnLst/>
            <a:rect l="l" t="t" r="r" b="b"/>
            <a:pathLst>
              <a:path w="278764" h="279400">
                <a:moveTo>
                  <a:pt x="82931" y="0"/>
                </a:moveTo>
                <a:lnTo>
                  <a:pt x="80899" y="0"/>
                </a:lnTo>
                <a:lnTo>
                  <a:pt x="79501" y="253"/>
                </a:lnTo>
                <a:lnTo>
                  <a:pt x="77216" y="2921"/>
                </a:lnTo>
                <a:lnTo>
                  <a:pt x="76835" y="5207"/>
                </a:lnTo>
                <a:lnTo>
                  <a:pt x="76708" y="7874"/>
                </a:lnTo>
                <a:lnTo>
                  <a:pt x="81153" y="85089"/>
                </a:lnTo>
                <a:lnTo>
                  <a:pt x="80899" y="87757"/>
                </a:lnTo>
                <a:lnTo>
                  <a:pt x="73787" y="102997"/>
                </a:lnTo>
                <a:lnTo>
                  <a:pt x="72009" y="105537"/>
                </a:lnTo>
                <a:lnTo>
                  <a:pt x="4699" y="148717"/>
                </a:lnTo>
                <a:lnTo>
                  <a:pt x="2412" y="150368"/>
                </a:lnTo>
                <a:lnTo>
                  <a:pt x="888" y="152146"/>
                </a:lnTo>
                <a:lnTo>
                  <a:pt x="0" y="153670"/>
                </a:lnTo>
                <a:lnTo>
                  <a:pt x="0" y="155701"/>
                </a:lnTo>
                <a:lnTo>
                  <a:pt x="80772" y="180086"/>
                </a:lnTo>
                <a:lnTo>
                  <a:pt x="83820" y="181101"/>
                </a:lnTo>
                <a:lnTo>
                  <a:pt x="118745" y="275589"/>
                </a:lnTo>
                <a:lnTo>
                  <a:pt x="121285" y="278384"/>
                </a:lnTo>
                <a:lnTo>
                  <a:pt x="122682" y="279273"/>
                </a:lnTo>
                <a:lnTo>
                  <a:pt x="126365" y="278384"/>
                </a:lnTo>
                <a:lnTo>
                  <a:pt x="129540" y="274700"/>
                </a:lnTo>
                <a:lnTo>
                  <a:pt x="171196" y="209803"/>
                </a:lnTo>
                <a:lnTo>
                  <a:pt x="172974" y="207390"/>
                </a:lnTo>
                <a:lnTo>
                  <a:pt x="190881" y="198374"/>
                </a:lnTo>
                <a:lnTo>
                  <a:pt x="193929" y="198374"/>
                </a:lnTo>
                <a:lnTo>
                  <a:pt x="270891" y="203326"/>
                </a:lnTo>
                <a:lnTo>
                  <a:pt x="275717" y="202819"/>
                </a:lnTo>
                <a:lnTo>
                  <a:pt x="278511" y="200406"/>
                </a:lnTo>
                <a:lnTo>
                  <a:pt x="278765" y="198755"/>
                </a:lnTo>
                <a:lnTo>
                  <a:pt x="277875" y="195072"/>
                </a:lnTo>
                <a:lnTo>
                  <a:pt x="227584" y="132842"/>
                </a:lnTo>
                <a:lnTo>
                  <a:pt x="225806" y="130175"/>
                </a:lnTo>
                <a:lnTo>
                  <a:pt x="224282" y="127381"/>
                </a:lnTo>
                <a:lnTo>
                  <a:pt x="223266" y="124333"/>
                </a:lnTo>
                <a:lnTo>
                  <a:pt x="222631" y="121031"/>
                </a:lnTo>
                <a:lnTo>
                  <a:pt x="222250" y="114173"/>
                </a:lnTo>
                <a:lnTo>
                  <a:pt x="222631" y="110871"/>
                </a:lnTo>
                <a:lnTo>
                  <a:pt x="223647" y="107823"/>
                </a:lnTo>
                <a:lnTo>
                  <a:pt x="251713" y="36575"/>
                </a:lnTo>
                <a:lnTo>
                  <a:pt x="252730" y="33527"/>
                </a:lnTo>
                <a:lnTo>
                  <a:pt x="252730" y="31496"/>
                </a:lnTo>
                <a:lnTo>
                  <a:pt x="252349" y="29590"/>
                </a:lnTo>
                <a:lnTo>
                  <a:pt x="251713" y="28448"/>
                </a:lnTo>
                <a:lnTo>
                  <a:pt x="250062" y="27177"/>
                </a:lnTo>
                <a:lnTo>
                  <a:pt x="248412" y="26924"/>
                </a:lnTo>
                <a:lnTo>
                  <a:pt x="245999" y="27177"/>
                </a:lnTo>
                <a:lnTo>
                  <a:pt x="171704" y="55625"/>
                </a:lnTo>
                <a:lnTo>
                  <a:pt x="168656" y="56642"/>
                </a:lnTo>
                <a:lnTo>
                  <a:pt x="87249" y="2412"/>
                </a:lnTo>
                <a:lnTo>
                  <a:pt x="82931" y="0"/>
                </a:lnTo>
                <a:close/>
              </a:path>
            </a:pathLst>
          </a:custGeom>
          <a:solidFill>
            <a:srgbClr val="FF99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176134" y="1313814"/>
            <a:ext cx="206629" cy="210820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8911208" y="74167"/>
            <a:ext cx="11747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0" dirty="0">
                <a:solidFill>
                  <a:srgbClr val="4AB5D9"/>
                </a:solidFill>
                <a:latin typeface="Arial MT"/>
                <a:cs typeface="Arial MT"/>
              </a:rPr>
              <a:t>7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EDC9FB5A-1068-44CD-3E54-2DC5C512BDEF}"/>
              </a:ext>
            </a:extLst>
          </p:cNvPr>
          <p:cNvSpPr txBox="1"/>
          <p:nvPr/>
        </p:nvSpPr>
        <p:spPr>
          <a:xfrm>
            <a:off x="25400" y="4705350"/>
            <a:ext cx="20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zh-TW" altLang="en-US" sz="1800" b="1" spc="-40" dirty="0">
                <a:solidFill>
                  <a:srgbClr val="006FC0"/>
                </a:solidFill>
                <a:latin typeface="Microsoft JhengHei"/>
                <a:cs typeface="Microsoft JhengHei"/>
              </a:rPr>
              <a:t>屏東縣潮東國小</a:t>
            </a:r>
            <a:endParaRPr lang="zh-TW" altLang="en-US" sz="1800" dirty="0">
              <a:latin typeface="Microsoft JhengHei"/>
              <a:cs typeface="Microsoft JhengHe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4131" y="1020781"/>
            <a:ext cx="7392034" cy="2348079"/>
          </a:xfrm>
          <a:prstGeom prst="rect">
            <a:avLst/>
          </a:prstGeom>
        </p:spPr>
        <p:txBody>
          <a:bodyPr vert="horz" wrap="square" lIns="0" tIns="1638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90"/>
              </a:spcBef>
            </a:pPr>
            <a:r>
              <a:rPr spc="-35" dirty="0">
                <a:solidFill>
                  <a:srgbClr val="000000"/>
                </a:solidFill>
              </a:rPr>
              <a:t>目的</a:t>
            </a:r>
          </a:p>
          <a:p>
            <a:pPr marL="12700" marR="5080" algn="l">
              <a:spcBef>
                <a:spcPts val="670"/>
              </a:spcBef>
            </a:pPr>
            <a:r>
              <a:rPr lang="zh-TW" altLang="en-US" sz="2000" spc="-5" dirty="0">
                <a:solidFill>
                  <a:srgbClr val="000000"/>
                </a:solidFill>
              </a:rPr>
              <a:t>本校為建構</a:t>
            </a:r>
            <a:r>
              <a:rPr lang="zh-TW" altLang="en-US" sz="2000" spc="-15" dirty="0">
                <a:solidFill>
                  <a:srgbClr val="FF0000"/>
                </a:solidFill>
              </a:rPr>
              <a:t>健康友善之工作環境</a:t>
            </a:r>
            <a:r>
              <a:rPr lang="zh-TW" altLang="en-US" sz="2000" dirty="0">
                <a:solidFill>
                  <a:srgbClr val="000000"/>
                </a:solidFill>
              </a:rPr>
              <a:t>及</a:t>
            </a:r>
            <a:r>
              <a:rPr lang="zh-TW" altLang="en-US" sz="2000" spc="-10" dirty="0">
                <a:solidFill>
                  <a:srgbClr val="FF0000"/>
                </a:solidFill>
              </a:rPr>
              <a:t>避免</a:t>
            </a:r>
            <a:r>
              <a:rPr lang="zh-TW" altLang="en-US" sz="2000" spc="-10" dirty="0">
                <a:solidFill>
                  <a:srgbClr val="000000"/>
                </a:solidFill>
              </a:rPr>
              <a:t>同仁於</a:t>
            </a:r>
            <a:r>
              <a:rPr lang="zh-TW" altLang="en-US" sz="2000" spc="-20" dirty="0">
                <a:solidFill>
                  <a:srgbClr val="FF0000"/>
                </a:solidFill>
              </a:rPr>
              <a:t>執行職務時遭受身</a:t>
            </a:r>
            <a:r>
              <a:rPr lang="zh-TW" altLang="en-US" sz="2000" spc="-50" dirty="0">
                <a:solidFill>
                  <a:srgbClr val="FF0000"/>
                </a:solidFill>
              </a:rPr>
              <a:t> </a:t>
            </a:r>
            <a:r>
              <a:rPr lang="zh-TW" altLang="en-US" sz="2000" spc="-10" dirty="0">
                <a:solidFill>
                  <a:srgbClr val="FF0000"/>
                </a:solidFill>
              </a:rPr>
              <a:t>體或精神不法侵害</a:t>
            </a:r>
            <a:r>
              <a:rPr lang="zh-TW" altLang="en-US" sz="2000" spc="-20" dirty="0">
                <a:solidFill>
                  <a:srgbClr val="000000"/>
                </a:solidFill>
              </a:rPr>
              <a:t>，如因權力濫用與不公平的處罰造成之冒犯、威脅、冷落、孤立、侮辱行為或言語霸凌等，學校</a:t>
            </a:r>
            <a:r>
              <a:rPr lang="zh-TW" altLang="en-US" sz="2000" spc="-20" dirty="0">
                <a:solidFill>
                  <a:srgbClr val="FF0000"/>
                </a:solidFill>
              </a:rPr>
              <a:t>應提供員工</a:t>
            </a:r>
            <a:r>
              <a:rPr lang="zh-TW" altLang="en-US" sz="2000" spc="-15" dirty="0">
                <a:solidFill>
                  <a:srgbClr val="FF0000"/>
                </a:solidFill>
              </a:rPr>
              <a:t>免受霸凌侵犯之職場，使其安心投入工作</a:t>
            </a:r>
            <a:r>
              <a:rPr lang="zh-TW" altLang="en-US" sz="2000" spc="-20" dirty="0">
                <a:solidFill>
                  <a:srgbClr val="000000"/>
                </a:solidFill>
              </a:rPr>
              <a:t>，</a:t>
            </a:r>
            <a:r>
              <a:rPr lang="zh-TW" altLang="en-US" sz="2000" spc="-20" dirty="0">
                <a:solidFill>
                  <a:srgbClr val="000000"/>
                </a:solidFill>
                <a:latin typeface="+mj-ea"/>
              </a:rPr>
              <a:t>爰訂定「</a:t>
            </a:r>
            <a:r>
              <a:rPr lang="zh-TW" altLang="zh-TW" sz="2000" b="1" dirty="0">
                <a:solidFill>
                  <a:schemeClr val="tx1"/>
                </a:solidFill>
                <a:effectLst/>
                <a:latin typeface="+mj-ea"/>
                <a:cs typeface="SimSun" panose="02010600030101010101" pitchFamily="2" charset="-122"/>
              </a:rPr>
              <a:t>屏東縣潮州鎮潮東國民小學職場霸凌防治及處理作業規</a:t>
            </a:r>
            <a:r>
              <a:rPr lang="zh-TW" altLang="en-US" sz="2000" b="1" dirty="0">
                <a:solidFill>
                  <a:schemeClr val="tx1"/>
                </a:solidFill>
                <a:effectLst/>
                <a:latin typeface="+mj-ea"/>
                <a:cs typeface="SimSun" panose="02010600030101010101" pitchFamily="2" charset="-122"/>
              </a:rPr>
              <a:t>定</a:t>
            </a:r>
            <a:r>
              <a:rPr lang="zh-TW" altLang="en-US" sz="2000" spc="-35" dirty="0">
                <a:solidFill>
                  <a:schemeClr val="tx1"/>
                </a:solidFill>
                <a:latin typeface="+mj-ea"/>
              </a:rPr>
              <a:t>」。</a:t>
            </a:r>
            <a:endParaRPr lang="zh-TW" altLang="en-US" sz="2000" dirty="0">
              <a:solidFill>
                <a:schemeClr val="tx1"/>
              </a:solidFill>
              <a:latin typeface="+mj-e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11208" y="74167"/>
            <a:ext cx="11747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0" dirty="0">
                <a:solidFill>
                  <a:srgbClr val="4AB5D9"/>
                </a:solidFill>
                <a:latin typeface="Arial MT"/>
                <a:cs typeface="Arial MT"/>
              </a:rPr>
              <a:t>8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55290577-2D7E-CE6A-B460-DDD4728ED20D}"/>
              </a:ext>
            </a:extLst>
          </p:cNvPr>
          <p:cNvSpPr txBox="1"/>
          <p:nvPr/>
        </p:nvSpPr>
        <p:spPr>
          <a:xfrm>
            <a:off x="25400" y="4705350"/>
            <a:ext cx="20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zh-TW" altLang="en-US" sz="1800" b="1" spc="-40" dirty="0">
                <a:solidFill>
                  <a:srgbClr val="006FC0"/>
                </a:solidFill>
                <a:latin typeface="Microsoft JhengHei"/>
                <a:cs typeface="Microsoft JhengHei"/>
              </a:rPr>
              <a:t>屏東縣潮東國小</a:t>
            </a:r>
            <a:endParaRPr lang="zh-TW" altLang="en-US" sz="1800" dirty="0">
              <a:latin typeface="Microsoft JhengHei"/>
              <a:cs typeface="Microsoft JhengHe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791579" y="3182111"/>
            <a:ext cx="2352675" cy="1961514"/>
            <a:chOff x="6791579" y="3182111"/>
            <a:chExt cx="2352675" cy="1961514"/>
          </a:xfrm>
        </p:grpSpPr>
        <p:sp>
          <p:nvSpPr>
            <p:cNvPr id="3" name="object 3"/>
            <p:cNvSpPr/>
            <p:nvPr/>
          </p:nvSpPr>
          <p:spPr>
            <a:xfrm>
              <a:off x="7020687" y="4297235"/>
              <a:ext cx="765810" cy="846455"/>
            </a:xfrm>
            <a:custGeom>
              <a:avLst/>
              <a:gdLst/>
              <a:ahLst/>
              <a:cxnLst/>
              <a:rect l="l" t="t" r="r" b="b"/>
              <a:pathLst>
                <a:path w="765809" h="846454">
                  <a:moveTo>
                    <a:pt x="342900" y="0"/>
                  </a:moveTo>
                  <a:lnTo>
                    <a:pt x="0" y="171157"/>
                  </a:lnTo>
                  <a:lnTo>
                    <a:pt x="336852" y="846265"/>
                  </a:lnTo>
                  <a:lnTo>
                    <a:pt x="765276" y="846265"/>
                  </a:lnTo>
                  <a:lnTo>
                    <a:pt x="342900" y="0"/>
                  </a:lnTo>
                  <a:close/>
                </a:path>
              </a:pathLst>
            </a:custGeom>
            <a:solidFill>
              <a:srgbClr val="4AB5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734300" y="3610355"/>
              <a:ext cx="1386840" cy="1533525"/>
            </a:xfrm>
            <a:custGeom>
              <a:avLst/>
              <a:gdLst/>
              <a:ahLst/>
              <a:cxnLst/>
              <a:rect l="l" t="t" r="r" b="b"/>
              <a:pathLst>
                <a:path w="1386840" h="1533525">
                  <a:moveTo>
                    <a:pt x="621538" y="0"/>
                  </a:moveTo>
                  <a:lnTo>
                    <a:pt x="0" y="310222"/>
                  </a:lnTo>
                  <a:lnTo>
                    <a:pt x="610410" y="1533145"/>
                  </a:lnTo>
                  <a:lnTo>
                    <a:pt x="1386684" y="1533145"/>
                  </a:lnTo>
                  <a:lnTo>
                    <a:pt x="621538" y="0"/>
                  </a:lnTo>
                  <a:close/>
                </a:path>
              </a:pathLst>
            </a:custGeom>
            <a:solidFill>
              <a:srgbClr val="81D1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665593" y="4434522"/>
              <a:ext cx="643890" cy="709295"/>
            </a:xfrm>
            <a:custGeom>
              <a:avLst/>
              <a:gdLst/>
              <a:ahLst/>
              <a:cxnLst/>
              <a:rect l="l" t="t" r="r" b="b"/>
              <a:pathLst>
                <a:path w="643890" h="709295">
                  <a:moveTo>
                    <a:pt x="289432" y="0"/>
                  </a:moveTo>
                  <a:lnTo>
                    <a:pt x="0" y="144487"/>
                  </a:lnTo>
                  <a:lnTo>
                    <a:pt x="281715" y="708978"/>
                  </a:lnTo>
                  <a:lnTo>
                    <a:pt x="643290" y="708978"/>
                  </a:lnTo>
                  <a:lnTo>
                    <a:pt x="289432" y="0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791579" y="3182111"/>
              <a:ext cx="2352675" cy="1961514"/>
            </a:xfrm>
            <a:custGeom>
              <a:avLst/>
              <a:gdLst/>
              <a:ahLst/>
              <a:cxnLst/>
              <a:rect l="l" t="t" r="r" b="b"/>
              <a:pathLst>
                <a:path w="2352675" h="1961514">
                  <a:moveTo>
                    <a:pt x="359537" y="1961388"/>
                  </a:moveTo>
                  <a:lnTo>
                    <a:pt x="162687" y="1566913"/>
                  </a:lnTo>
                  <a:lnTo>
                    <a:pt x="0" y="1648079"/>
                  </a:lnTo>
                  <a:lnTo>
                    <a:pt x="156438" y="1961388"/>
                  </a:lnTo>
                  <a:lnTo>
                    <a:pt x="359537" y="1961388"/>
                  </a:lnTo>
                  <a:close/>
                </a:path>
                <a:path w="2352675" h="1961514">
                  <a:moveTo>
                    <a:pt x="2352421" y="671703"/>
                  </a:moveTo>
                  <a:lnTo>
                    <a:pt x="2018919" y="0"/>
                  </a:lnTo>
                  <a:lnTo>
                    <a:pt x="1675765" y="164338"/>
                  </a:lnTo>
                  <a:lnTo>
                    <a:pt x="2352421" y="1527048"/>
                  </a:lnTo>
                  <a:lnTo>
                    <a:pt x="2352421" y="671703"/>
                  </a:lnTo>
                  <a:close/>
                </a:path>
              </a:pathLst>
            </a:custGeom>
            <a:solidFill>
              <a:srgbClr val="3795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1260358" y="0"/>
            <a:ext cx="410209" cy="454025"/>
          </a:xfrm>
          <a:custGeom>
            <a:avLst/>
            <a:gdLst/>
            <a:ahLst/>
            <a:cxnLst/>
            <a:rect l="l" t="t" r="r" b="b"/>
            <a:pathLst>
              <a:path w="410210" h="454025">
                <a:moveTo>
                  <a:pt x="229285" y="0"/>
                </a:moveTo>
                <a:lnTo>
                  <a:pt x="0" y="0"/>
                </a:lnTo>
                <a:lnTo>
                  <a:pt x="226430" y="453771"/>
                </a:lnTo>
                <a:lnTo>
                  <a:pt x="409945" y="362076"/>
                </a:lnTo>
                <a:lnTo>
                  <a:pt x="229285" y="0"/>
                </a:lnTo>
                <a:close/>
              </a:path>
            </a:pathLst>
          </a:custGeom>
          <a:solidFill>
            <a:srgbClr val="3795B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25988" y="0"/>
            <a:ext cx="1624330" cy="1119505"/>
            <a:chOff x="25988" y="0"/>
            <a:chExt cx="1624330" cy="1119505"/>
          </a:xfrm>
        </p:grpSpPr>
        <p:sp>
          <p:nvSpPr>
            <p:cNvPr id="9" name="object 9"/>
            <p:cNvSpPr/>
            <p:nvPr/>
          </p:nvSpPr>
          <p:spPr>
            <a:xfrm>
              <a:off x="25988" y="0"/>
              <a:ext cx="866775" cy="957580"/>
            </a:xfrm>
            <a:custGeom>
              <a:avLst/>
              <a:gdLst/>
              <a:ahLst/>
              <a:cxnLst/>
              <a:rect l="l" t="t" r="r" b="b"/>
              <a:pathLst>
                <a:path w="866775" h="957580">
                  <a:moveTo>
                    <a:pt x="485862" y="0"/>
                  </a:moveTo>
                  <a:lnTo>
                    <a:pt x="0" y="0"/>
                  </a:lnTo>
                  <a:lnTo>
                    <a:pt x="477705" y="957199"/>
                  </a:lnTo>
                  <a:lnTo>
                    <a:pt x="866706" y="763015"/>
                  </a:lnTo>
                  <a:lnTo>
                    <a:pt x="485862" y="0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40331" y="0"/>
              <a:ext cx="1010285" cy="1119505"/>
            </a:xfrm>
            <a:custGeom>
              <a:avLst/>
              <a:gdLst/>
              <a:ahLst/>
              <a:cxnLst/>
              <a:rect l="l" t="t" r="r" b="b"/>
              <a:pathLst>
                <a:path w="1010285" h="1119505">
                  <a:moveTo>
                    <a:pt x="563676" y="0"/>
                  </a:moveTo>
                  <a:lnTo>
                    <a:pt x="0" y="0"/>
                  </a:lnTo>
                  <a:lnTo>
                    <a:pt x="558612" y="1119251"/>
                  </a:lnTo>
                  <a:lnTo>
                    <a:pt x="1009906" y="894079"/>
                  </a:lnTo>
                  <a:lnTo>
                    <a:pt x="563676" y="0"/>
                  </a:lnTo>
                  <a:close/>
                </a:path>
              </a:pathLst>
            </a:custGeom>
            <a:solidFill>
              <a:srgbClr val="81D1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/>
          <p:nvPr/>
        </p:nvSpPr>
        <p:spPr>
          <a:xfrm>
            <a:off x="1706556" y="0"/>
            <a:ext cx="457200" cy="504190"/>
          </a:xfrm>
          <a:custGeom>
            <a:avLst/>
            <a:gdLst/>
            <a:ahLst/>
            <a:cxnLst/>
            <a:rect l="l" t="t" r="r" b="b"/>
            <a:pathLst>
              <a:path w="457200" h="504190">
                <a:moveTo>
                  <a:pt x="256604" y="0"/>
                </a:moveTo>
                <a:lnTo>
                  <a:pt x="0" y="0"/>
                </a:lnTo>
                <a:lnTo>
                  <a:pt x="251529" y="503936"/>
                </a:lnTo>
                <a:lnTo>
                  <a:pt x="457015" y="401320"/>
                </a:lnTo>
                <a:lnTo>
                  <a:pt x="256604" y="0"/>
                </a:lnTo>
                <a:close/>
              </a:path>
            </a:pathLst>
          </a:custGeom>
          <a:solidFill>
            <a:srgbClr val="4AB5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0" y="57911"/>
            <a:ext cx="381000" cy="859790"/>
          </a:xfrm>
          <a:custGeom>
            <a:avLst/>
            <a:gdLst/>
            <a:ahLst/>
            <a:cxnLst/>
            <a:rect l="l" t="t" r="r" b="b"/>
            <a:pathLst>
              <a:path w="381000" h="859790">
                <a:moveTo>
                  <a:pt x="0" y="0"/>
                </a:moveTo>
                <a:lnTo>
                  <a:pt x="0" y="481457"/>
                </a:lnTo>
                <a:lnTo>
                  <a:pt x="187782" y="859536"/>
                </a:lnTo>
                <a:lnTo>
                  <a:pt x="381000" y="767079"/>
                </a:lnTo>
                <a:lnTo>
                  <a:pt x="0" y="0"/>
                </a:lnTo>
                <a:close/>
              </a:path>
            </a:pathLst>
          </a:custGeom>
          <a:solidFill>
            <a:srgbClr val="4AB5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8911208" y="74167"/>
            <a:ext cx="11747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0" dirty="0">
                <a:solidFill>
                  <a:srgbClr val="4AB5D9"/>
                </a:solidFill>
                <a:latin typeface="Arial MT"/>
                <a:cs typeface="Arial MT"/>
              </a:rPr>
              <a:t>9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732231" y="682574"/>
            <a:ext cx="185420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0" dirty="0">
                <a:solidFill>
                  <a:srgbClr val="000000"/>
                </a:solidFill>
              </a:rPr>
              <a:t>申訴程序</a:t>
            </a:r>
          </a:p>
        </p:txBody>
      </p:sp>
      <p:grpSp>
        <p:nvGrpSpPr>
          <p:cNvPr id="16" name="object 16"/>
          <p:cNvGrpSpPr/>
          <p:nvPr/>
        </p:nvGrpSpPr>
        <p:grpSpPr>
          <a:xfrm>
            <a:off x="184404" y="1615439"/>
            <a:ext cx="1487805" cy="1393190"/>
            <a:chOff x="184404" y="1615439"/>
            <a:chExt cx="1487805" cy="1393190"/>
          </a:xfrm>
        </p:grpSpPr>
        <p:sp>
          <p:nvSpPr>
            <p:cNvPr id="17" name="object 17"/>
            <p:cNvSpPr/>
            <p:nvPr/>
          </p:nvSpPr>
          <p:spPr>
            <a:xfrm>
              <a:off x="197358" y="1628393"/>
              <a:ext cx="1461770" cy="1367155"/>
            </a:xfrm>
            <a:custGeom>
              <a:avLst/>
              <a:gdLst/>
              <a:ahLst/>
              <a:cxnLst/>
              <a:rect l="l" t="t" r="r" b="b"/>
              <a:pathLst>
                <a:path w="1461770" h="1367155">
                  <a:moveTo>
                    <a:pt x="730758" y="0"/>
                  </a:moveTo>
                  <a:lnTo>
                    <a:pt x="680726" y="1577"/>
                  </a:lnTo>
                  <a:lnTo>
                    <a:pt x="631599" y="6240"/>
                  </a:lnTo>
                  <a:lnTo>
                    <a:pt x="583486" y="13888"/>
                  </a:lnTo>
                  <a:lnTo>
                    <a:pt x="536495" y="24419"/>
                  </a:lnTo>
                  <a:lnTo>
                    <a:pt x="490736" y="37730"/>
                  </a:lnTo>
                  <a:lnTo>
                    <a:pt x="446316" y="53720"/>
                  </a:lnTo>
                  <a:lnTo>
                    <a:pt x="403345" y="72288"/>
                  </a:lnTo>
                  <a:lnTo>
                    <a:pt x="361933" y="93330"/>
                  </a:lnTo>
                  <a:lnTo>
                    <a:pt x="322186" y="116746"/>
                  </a:lnTo>
                  <a:lnTo>
                    <a:pt x="284216" y="142434"/>
                  </a:lnTo>
                  <a:lnTo>
                    <a:pt x="248129" y="170290"/>
                  </a:lnTo>
                  <a:lnTo>
                    <a:pt x="214036" y="200215"/>
                  </a:lnTo>
                  <a:lnTo>
                    <a:pt x="182044" y="232105"/>
                  </a:lnTo>
                  <a:lnTo>
                    <a:pt x="152264" y="265860"/>
                  </a:lnTo>
                  <a:lnTo>
                    <a:pt x="124803" y="301376"/>
                  </a:lnTo>
                  <a:lnTo>
                    <a:pt x="99771" y="338553"/>
                  </a:lnTo>
                  <a:lnTo>
                    <a:pt x="77276" y="377288"/>
                  </a:lnTo>
                  <a:lnTo>
                    <a:pt x="57427" y="417480"/>
                  </a:lnTo>
                  <a:lnTo>
                    <a:pt x="40333" y="459027"/>
                  </a:lnTo>
                  <a:lnTo>
                    <a:pt x="26103" y="501826"/>
                  </a:lnTo>
                  <a:lnTo>
                    <a:pt x="14846" y="545776"/>
                  </a:lnTo>
                  <a:lnTo>
                    <a:pt x="6671" y="590775"/>
                  </a:lnTo>
                  <a:lnTo>
                    <a:pt x="1685" y="636722"/>
                  </a:lnTo>
                  <a:lnTo>
                    <a:pt x="0" y="683513"/>
                  </a:lnTo>
                  <a:lnTo>
                    <a:pt x="1685" y="730305"/>
                  </a:lnTo>
                  <a:lnTo>
                    <a:pt x="6671" y="776252"/>
                  </a:lnTo>
                  <a:lnTo>
                    <a:pt x="14846" y="821251"/>
                  </a:lnTo>
                  <a:lnTo>
                    <a:pt x="26103" y="865201"/>
                  </a:lnTo>
                  <a:lnTo>
                    <a:pt x="40333" y="908000"/>
                  </a:lnTo>
                  <a:lnTo>
                    <a:pt x="57427" y="949547"/>
                  </a:lnTo>
                  <a:lnTo>
                    <a:pt x="77276" y="989739"/>
                  </a:lnTo>
                  <a:lnTo>
                    <a:pt x="99771" y="1028474"/>
                  </a:lnTo>
                  <a:lnTo>
                    <a:pt x="124803" y="1065651"/>
                  </a:lnTo>
                  <a:lnTo>
                    <a:pt x="152264" y="1101167"/>
                  </a:lnTo>
                  <a:lnTo>
                    <a:pt x="182044" y="1134922"/>
                  </a:lnTo>
                  <a:lnTo>
                    <a:pt x="214036" y="1166812"/>
                  </a:lnTo>
                  <a:lnTo>
                    <a:pt x="248129" y="1196737"/>
                  </a:lnTo>
                  <a:lnTo>
                    <a:pt x="284216" y="1224593"/>
                  </a:lnTo>
                  <a:lnTo>
                    <a:pt x="322186" y="1250281"/>
                  </a:lnTo>
                  <a:lnTo>
                    <a:pt x="361933" y="1273697"/>
                  </a:lnTo>
                  <a:lnTo>
                    <a:pt x="403345" y="1294739"/>
                  </a:lnTo>
                  <a:lnTo>
                    <a:pt x="446316" y="1313307"/>
                  </a:lnTo>
                  <a:lnTo>
                    <a:pt x="490736" y="1329297"/>
                  </a:lnTo>
                  <a:lnTo>
                    <a:pt x="536495" y="1342608"/>
                  </a:lnTo>
                  <a:lnTo>
                    <a:pt x="583486" y="1353139"/>
                  </a:lnTo>
                  <a:lnTo>
                    <a:pt x="631599" y="1360787"/>
                  </a:lnTo>
                  <a:lnTo>
                    <a:pt x="680726" y="1365450"/>
                  </a:lnTo>
                  <a:lnTo>
                    <a:pt x="730758" y="1367027"/>
                  </a:lnTo>
                  <a:lnTo>
                    <a:pt x="780792" y="1365450"/>
                  </a:lnTo>
                  <a:lnTo>
                    <a:pt x="829921" y="1360787"/>
                  </a:lnTo>
                  <a:lnTo>
                    <a:pt x="878036" y="1353139"/>
                  </a:lnTo>
                  <a:lnTo>
                    <a:pt x="925029" y="1342608"/>
                  </a:lnTo>
                  <a:lnTo>
                    <a:pt x="970789" y="1329297"/>
                  </a:lnTo>
                  <a:lnTo>
                    <a:pt x="1015210" y="1313306"/>
                  </a:lnTo>
                  <a:lnTo>
                    <a:pt x="1058181" y="1294739"/>
                  </a:lnTo>
                  <a:lnTo>
                    <a:pt x="1099594" y="1273697"/>
                  </a:lnTo>
                  <a:lnTo>
                    <a:pt x="1139340" y="1250281"/>
                  </a:lnTo>
                  <a:lnTo>
                    <a:pt x="1177310" y="1224593"/>
                  </a:lnTo>
                  <a:lnTo>
                    <a:pt x="1213396" y="1196737"/>
                  </a:lnTo>
                  <a:lnTo>
                    <a:pt x="1247489" y="1166812"/>
                  </a:lnTo>
                  <a:lnTo>
                    <a:pt x="1279479" y="1134922"/>
                  </a:lnTo>
                  <a:lnTo>
                    <a:pt x="1309259" y="1101167"/>
                  </a:lnTo>
                  <a:lnTo>
                    <a:pt x="1336719" y="1065651"/>
                  </a:lnTo>
                  <a:lnTo>
                    <a:pt x="1361750" y="1028474"/>
                  </a:lnTo>
                  <a:lnTo>
                    <a:pt x="1384244" y="989739"/>
                  </a:lnTo>
                  <a:lnTo>
                    <a:pt x="1404092" y="949547"/>
                  </a:lnTo>
                  <a:lnTo>
                    <a:pt x="1421184" y="908000"/>
                  </a:lnTo>
                  <a:lnTo>
                    <a:pt x="1435413" y="865201"/>
                  </a:lnTo>
                  <a:lnTo>
                    <a:pt x="1446670" y="821251"/>
                  </a:lnTo>
                  <a:lnTo>
                    <a:pt x="1454845" y="776252"/>
                  </a:lnTo>
                  <a:lnTo>
                    <a:pt x="1459830" y="730305"/>
                  </a:lnTo>
                  <a:lnTo>
                    <a:pt x="1461516" y="683513"/>
                  </a:lnTo>
                  <a:lnTo>
                    <a:pt x="1459830" y="636722"/>
                  </a:lnTo>
                  <a:lnTo>
                    <a:pt x="1454845" y="590775"/>
                  </a:lnTo>
                  <a:lnTo>
                    <a:pt x="1446670" y="545776"/>
                  </a:lnTo>
                  <a:lnTo>
                    <a:pt x="1435413" y="501826"/>
                  </a:lnTo>
                  <a:lnTo>
                    <a:pt x="1421184" y="459027"/>
                  </a:lnTo>
                  <a:lnTo>
                    <a:pt x="1404092" y="417480"/>
                  </a:lnTo>
                  <a:lnTo>
                    <a:pt x="1384244" y="377288"/>
                  </a:lnTo>
                  <a:lnTo>
                    <a:pt x="1361750" y="338553"/>
                  </a:lnTo>
                  <a:lnTo>
                    <a:pt x="1336719" y="301376"/>
                  </a:lnTo>
                  <a:lnTo>
                    <a:pt x="1309259" y="265860"/>
                  </a:lnTo>
                  <a:lnTo>
                    <a:pt x="1279479" y="232105"/>
                  </a:lnTo>
                  <a:lnTo>
                    <a:pt x="1247489" y="200215"/>
                  </a:lnTo>
                  <a:lnTo>
                    <a:pt x="1213396" y="170290"/>
                  </a:lnTo>
                  <a:lnTo>
                    <a:pt x="1177310" y="142434"/>
                  </a:lnTo>
                  <a:lnTo>
                    <a:pt x="1139340" y="116746"/>
                  </a:lnTo>
                  <a:lnTo>
                    <a:pt x="1099594" y="93330"/>
                  </a:lnTo>
                  <a:lnTo>
                    <a:pt x="1058181" y="72288"/>
                  </a:lnTo>
                  <a:lnTo>
                    <a:pt x="1015210" y="53721"/>
                  </a:lnTo>
                  <a:lnTo>
                    <a:pt x="970789" y="37730"/>
                  </a:lnTo>
                  <a:lnTo>
                    <a:pt x="925029" y="24419"/>
                  </a:lnTo>
                  <a:lnTo>
                    <a:pt x="878036" y="13888"/>
                  </a:lnTo>
                  <a:lnTo>
                    <a:pt x="829921" y="6240"/>
                  </a:lnTo>
                  <a:lnTo>
                    <a:pt x="780792" y="1577"/>
                  </a:lnTo>
                  <a:lnTo>
                    <a:pt x="730758" y="0"/>
                  </a:lnTo>
                  <a:close/>
                </a:path>
              </a:pathLst>
            </a:custGeom>
            <a:solidFill>
              <a:srgbClr val="D79F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97358" y="1628393"/>
              <a:ext cx="1461770" cy="1367155"/>
            </a:xfrm>
            <a:custGeom>
              <a:avLst/>
              <a:gdLst/>
              <a:ahLst/>
              <a:cxnLst/>
              <a:rect l="l" t="t" r="r" b="b"/>
              <a:pathLst>
                <a:path w="1461770" h="1367155">
                  <a:moveTo>
                    <a:pt x="0" y="683513"/>
                  </a:moveTo>
                  <a:lnTo>
                    <a:pt x="1685" y="636722"/>
                  </a:lnTo>
                  <a:lnTo>
                    <a:pt x="6671" y="590775"/>
                  </a:lnTo>
                  <a:lnTo>
                    <a:pt x="14846" y="545776"/>
                  </a:lnTo>
                  <a:lnTo>
                    <a:pt x="26103" y="501826"/>
                  </a:lnTo>
                  <a:lnTo>
                    <a:pt x="40333" y="459027"/>
                  </a:lnTo>
                  <a:lnTo>
                    <a:pt x="57427" y="417480"/>
                  </a:lnTo>
                  <a:lnTo>
                    <a:pt x="77276" y="377288"/>
                  </a:lnTo>
                  <a:lnTo>
                    <a:pt x="99771" y="338553"/>
                  </a:lnTo>
                  <a:lnTo>
                    <a:pt x="124803" y="301376"/>
                  </a:lnTo>
                  <a:lnTo>
                    <a:pt x="152264" y="265860"/>
                  </a:lnTo>
                  <a:lnTo>
                    <a:pt x="182044" y="232105"/>
                  </a:lnTo>
                  <a:lnTo>
                    <a:pt x="214036" y="200215"/>
                  </a:lnTo>
                  <a:lnTo>
                    <a:pt x="248129" y="170290"/>
                  </a:lnTo>
                  <a:lnTo>
                    <a:pt x="284216" y="142434"/>
                  </a:lnTo>
                  <a:lnTo>
                    <a:pt x="322186" y="116746"/>
                  </a:lnTo>
                  <a:lnTo>
                    <a:pt x="361933" y="93330"/>
                  </a:lnTo>
                  <a:lnTo>
                    <a:pt x="403345" y="72288"/>
                  </a:lnTo>
                  <a:lnTo>
                    <a:pt x="446316" y="53720"/>
                  </a:lnTo>
                  <a:lnTo>
                    <a:pt x="490736" y="37730"/>
                  </a:lnTo>
                  <a:lnTo>
                    <a:pt x="536495" y="24419"/>
                  </a:lnTo>
                  <a:lnTo>
                    <a:pt x="583486" y="13888"/>
                  </a:lnTo>
                  <a:lnTo>
                    <a:pt x="631599" y="6240"/>
                  </a:lnTo>
                  <a:lnTo>
                    <a:pt x="680726" y="1577"/>
                  </a:lnTo>
                  <a:lnTo>
                    <a:pt x="730758" y="0"/>
                  </a:lnTo>
                  <a:lnTo>
                    <a:pt x="780792" y="1577"/>
                  </a:lnTo>
                  <a:lnTo>
                    <a:pt x="829921" y="6240"/>
                  </a:lnTo>
                  <a:lnTo>
                    <a:pt x="878036" y="13888"/>
                  </a:lnTo>
                  <a:lnTo>
                    <a:pt x="925029" y="24419"/>
                  </a:lnTo>
                  <a:lnTo>
                    <a:pt x="970789" y="37730"/>
                  </a:lnTo>
                  <a:lnTo>
                    <a:pt x="1015210" y="53721"/>
                  </a:lnTo>
                  <a:lnTo>
                    <a:pt x="1058181" y="72288"/>
                  </a:lnTo>
                  <a:lnTo>
                    <a:pt x="1099594" y="93330"/>
                  </a:lnTo>
                  <a:lnTo>
                    <a:pt x="1139340" y="116746"/>
                  </a:lnTo>
                  <a:lnTo>
                    <a:pt x="1177310" y="142434"/>
                  </a:lnTo>
                  <a:lnTo>
                    <a:pt x="1213396" y="170290"/>
                  </a:lnTo>
                  <a:lnTo>
                    <a:pt x="1247489" y="200215"/>
                  </a:lnTo>
                  <a:lnTo>
                    <a:pt x="1279479" y="232105"/>
                  </a:lnTo>
                  <a:lnTo>
                    <a:pt x="1309259" y="265860"/>
                  </a:lnTo>
                  <a:lnTo>
                    <a:pt x="1336719" y="301376"/>
                  </a:lnTo>
                  <a:lnTo>
                    <a:pt x="1361750" y="338553"/>
                  </a:lnTo>
                  <a:lnTo>
                    <a:pt x="1384244" y="377288"/>
                  </a:lnTo>
                  <a:lnTo>
                    <a:pt x="1404092" y="417480"/>
                  </a:lnTo>
                  <a:lnTo>
                    <a:pt x="1421184" y="459027"/>
                  </a:lnTo>
                  <a:lnTo>
                    <a:pt x="1435413" y="501826"/>
                  </a:lnTo>
                  <a:lnTo>
                    <a:pt x="1446670" y="545776"/>
                  </a:lnTo>
                  <a:lnTo>
                    <a:pt x="1454845" y="590775"/>
                  </a:lnTo>
                  <a:lnTo>
                    <a:pt x="1459830" y="636722"/>
                  </a:lnTo>
                  <a:lnTo>
                    <a:pt x="1461516" y="683513"/>
                  </a:lnTo>
                  <a:lnTo>
                    <a:pt x="1459830" y="730305"/>
                  </a:lnTo>
                  <a:lnTo>
                    <a:pt x="1454845" y="776252"/>
                  </a:lnTo>
                  <a:lnTo>
                    <a:pt x="1446670" y="821251"/>
                  </a:lnTo>
                  <a:lnTo>
                    <a:pt x="1435413" y="865201"/>
                  </a:lnTo>
                  <a:lnTo>
                    <a:pt x="1421184" y="908000"/>
                  </a:lnTo>
                  <a:lnTo>
                    <a:pt x="1404092" y="949547"/>
                  </a:lnTo>
                  <a:lnTo>
                    <a:pt x="1384244" y="989739"/>
                  </a:lnTo>
                  <a:lnTo>
                    <a:pt x="1361750" y="1028474"/>
                  </a:lnTo>
                  <a:lnTo>
                    <a:pt x="1336719" y="1065651"/>
                  </a:lnTo>
                  <a:lnTo>
                    <a:pt x="1309259" y="1101167"/>
                  </a:lnTo>
                  <a:lnTo>
                    <a:pt x="1279479" y="1134922"/>
                  </a:lnTo>
                  <a:lnTo>
                    <a:pt x="1247489" y="1166812"/>
                  </a:lnTo>
                  <a:lnTo>
                    <a:pt x="1213396" y="1196737"/>
                  </a:lnTo>
                  <a:lnTo>
                    <a:pt x="1177310" y="1224593"/>
                  </a:lnTo>
                  <a:lnTo>
                    <a:pt x="1139340" y="1250281"/>
                  </a:lnTo>
                  <a:lnTo>
                    <a:pt x="1099594" y="1273697"/>
                  </a:lnTo>
                  <a:lnTo>
                    <a:pt x="1058181" y="1294739"/>
                  </a:lnTo>
                  <a:lnTo>
                    <a:pt x="1015210" y="1313306"/>
                  </a:lnTo>
                  <a:lnTo>
                    <a:pt x="970789" y="1329297"/>
                  </a:lnTo>
                  <a:lnTo>
                    <a:pt x="925029" y="1342608"/>
                  </a:lnTo>
                  <a:lnTo>
                    <a:pt x="878036" y="1353139"/>
                  </a:lnTo>
                  <a:lnTo>
                    <a:pt x="829921" y="1360787"/>
                  </a:lnTo>
                  <a:lnTo>
                    <a:pt x="780792" y="1365450"/>
                  </a:lnTo>
                  <a:lnTo>
                    <a:pt x="730758" y="1367027"/>
                  </a:lnTo>
                  <a:lnTo>
                    <a:pt x="680726" y="1365450"/>
                  </a:lnTo>
                  <a:lnTo>
                    <a:pt x="631599" y="1360787"/>
                  </a:lnTo>
                  <a:lnTo>
                    <a:pt x="583486" y="1353139"/>
                  </a:lnTo>
                  <a:lnTo>
                    <a:pt x="536495" y="1342608"/>
                  </a:lnTo>
                  <a:lnTo>
                    <a:pt x="490736" y="1329297"/>
                  </a:lnTo>
                  <a:lnTo>
                    <a:pt x="446316" y="1313307"/>
                  </a:lnTo>
                  <a:lnTo>
                    <a:pt x="403345" y="1294739"/>
                  </a:lnTo>
                  <a:lnTo>
                    <a:pt x="361933" y="1273697"/>
                  </a:lnTo>
                  <a:lnTo>
                    <a:pt x="322186" y="1250281"/>
                  </a:lnTo>
                  <a:lnTo>
                    <a:pt x="284216" y="1224593"/>
                  </a:lnTo>
                  <a:lnTo>
                    <a:pt x="248129" y="1196737"/>
                  </a:lnTo>
                  <a:lnTo>
                    <a:pt x="214036" y="1166812"/>
                  </a:lnTo>
                  <a:lnTo>
                    <a:pt x="182044" y="1134922"/>
                  </a:lnTo>
                  <a:lnTo>
                    <a:pt x="152264" y="1101167"/>
                  </a:lnTo>
                  <a:lnTo>
                    <a:pt x="124803" y="1065651"/>
                  </a:lnTo>
                  <a:lnTo>
                    <a:pt x="99771" y="1028474"/>
                  </a:lnTo>
                  <a:lnTo>
                    <a:pt x="77276" y="989739"/>
                  </a:lnTo>
                  <a:lnTo>
                    <a:pt x="57427" y="949547"/>
                  </a:lnTo>
                  <a:lnTo>
                    <a:pt x="40333" y="908000"/>
                  </a:lnTo>
                  <a:lnTo>
                    <a:pt x="26103" y="865201"/>
                  </a:lnTo>
                  <a:lnTo>
                    <a:pt x="14846" y="821251"/>
                  </a:lnTo>
                  <a:lnTo>
                    <a:pt x="6671" y="776252"/>
                  </a:lnTo>
                  <a:lnTo>
                    <a:pt x="1685" y="730305"/>
                  </a:lnTo>
                  <a:lnTo>
                    <a:pt x="0" y="683513"/>
                  </a:lnTo>
                  <a:close/>
                </a:path>
              </a:pathLst>
            </a:custGeom>
            <a:ln w="25908">
              <a:solidFill>
                <a:srgbClr val="285D8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506069" y="2047747"/>
            <a:ext cx="842644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6535" marR="5080" indent="-204470">
              <a:lnSpc>
                <a:spcPct val="100000"/>
              </a:lnSpc>
              <a:spcBef>
                <a:spcPts val="95"/>
              </a:spcBef>
            </a:pPr>
            <a:r>
              <a:rPr sz="1600" b="1" spc="-20" dirty="0">
                <a:solidFill>
                  <a:srgbClr val="FFFFFF"/>
                </a:solidFill>
                <a:latin typeface="Microsoft JhengHei"/>
                <a:cs typeface="Microsoft JhengHei"/>
              </a:rPr>
              <a:t>職場霸凌</a:t>
            </a:r>
            <a:r>
              <a:rPr sz="1600" b="1" spc="-30" dirty="0">
                <a:solidFill>
                  <a:srgbClr val="FFFFFF"/>
                </a:solidFill>
                <a:latin typeface="Microsoft JhengHei"/>
                <a:cs typeface="Microsoft JhengHei"/>
              </a:rPr>
              <a:t>申訴</a:t>
            </a:r>
            <a:endParaRPr sz="1600">
              <a:latin typeface="Microsoft JhengHei"/>
              <a:cs typeface="Microsoft JhengHei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2496311" y="1301496"/>
            <a:ext cx="2303145" cy="2150745"/>
            <a:chOff x="2496311" y="1301496"/>
            <a:chExt cx="2303145" cy="2150745"/>
          </a:xfrm>
        </p:grpSpPr>
        <p:sp>
          <p:nvSpPr>
            <p:cNvPr id="21" name="object 21"/>
            <p:cNvSpPr/>
            <p:nvPr/>
          </p:nvSpPr>
          <p:spPr>
            <a:xfrm>
              <a:off x="2509265" y="1314450"/>
              <a:ext cx="2277110" cy="2124710"/>
            </a:xfrm>
            <a:custGeom>
              <a:avLst/>
              <a:gdLst/>
              <a:ahLst/>
              <a:cxnLst/>
              <a:rect l="l" t="t" r="r" b="b"/>
              <a:pathLst>
                <a:path w="2277110" h="2124710">
                  <a:moveTo>
                    <a:pt x="1138428" y="0"/>
                  </a:moveTo>
                  <a:lnTo>
                    <a:pt x="1089042" y="981"/>
                  </a:lnTo>
                  <a:lnTo>
                    <a:pt x="1040194" y="3899"/>
                  </a:lnTo>
                  <a:lnTo>
                    <a:pt x="991926" y="8713"/>
                  </a:lnTo>
                  <a:lnTo>
                    <a:pt x="944282" y="15384"/>
                  </a:lnTo>
                  <a:lnTo>
                    <a:pt x="897303" y="23872"/>
                  </a:lnTo>
                  <a:lnTo>
                    <a:pt x="851033" y="34137"/>
                  </a:lnTo>
                  <a:lnTo>
                    <a:pt x="805514" y="46138"/>
                  </a:lnTo>
                  <a:lnTo>
                    <a:pt x="760789" y="59837"/>
                  </a:lnTo>
                  <a:lnTo>
                    <a:pt x="716900" y="75193"/>
                  </a:lnTo>
                  <a:lnTo>
                    <a:pt x="673891" y="92167"/>
                  </a:lnTo>
                  <a:lnTo>
                    <a:pt x="631804" y="110718"/>
                  </a:lnTo>
                  <a:lnTo>
                    <a:pt x="590681" y="130806"/>
                  </a:lnTo>
                  <a:lnTo>
                    <a:pt x="550566" y="152393"/>
                  </a:lnTo>
                  <a:lnTo>
                    <a:pt x="511501" y="175437"/>
                  </a:lnTo>
                  <a:lnTo>
                    <a:pt x="473529" y="199900"/>
                  </a:lnTo>
                  <a:lnTo>
                    <a:pt x="436692" y="225741"/>
                  </a:lnTo>
                  <a:lnTo>
                    <a:pt x="401034" y="252920"/>
                  </a:lnTo>
                  <a:lnTo>
                    <a:pt x="366596" y="281397"/>
                  </a:lnTo>
                  <a:lnTo>
                    <a:pt x="333422" y="311134"/>
                  </a:lnTo>
                  <a:lnTo>
                    <a:pt x="301555" y="342089"/>
                  </a:lnTo>
                  <a:lnTo>
                    <a:pt x="271036" y="374222"/>
                  </a:lnTo>
                  <a:lnTo>
                    <a:pt x="241909" y="407495"/>
                  </a:lnTo>
                  <a:lnTo>
                    <a:pt x="214217" y="441867"/>
                  </a:lnTo>
                  <a:lnTo>
                    <a:pt x="188001" y="477298"/>
                  </a:lnTo>
                  <a:lnTo>
                    <a:pt x="163306" y="513748"/>
                  </a:lnTo>
                  <a:lnTo>
                    <a:pt x="140173" y="551178"/>
                  </a:lnTo>
                  <a:lnTo>
                    <a:pt x="118645" y="589548"/>
                  </a:lnTo>
                  <a:lnTo>
                    <a:pt x="98766" y="628817"/>
                  </a:lnTo>
                  <a:lnTo>
                    <a:pt x="80577" y="668947"/>
                  </a:lnTo>
                  <a:lnTo>
                    <a:pt x="64121" y="709896"/>
                  </a:lnTo>
                  <a:lnTo>
                    <a:pt x="49441" y="751625"/>
                  </a:lnTo>
                  <a:lnTo>
                    <a:pt x="36580" y="794095"/>
                  </a:lnTo>
                  <a:lnTo>
                    <a:pt x="25581" y="837265"/>
                  </a:lnTo>
                  <a:lnTo>
                    <a:pt x="16485" y="881096"/>
                  </a:lnTo>
                  <a:lnTo>
                    <a:pt x="9337" y="925548"/>
                  </a:lnTo>
                  <a:lnTo>
                    <a:pt x="4178" y="970580"/>
                  </a:lnTo>
                  <a:lnTo>
                    <a:pt x="1051" y="1016153"/>
                  </a:lnTo>
                  <a:lnTo>
                    <a:pt x="0" y="1062227"/>
                  </a:lnTo>
                  <a:lnTo>
                    <a:pt x="1051" y="1108302"/>
                  </a:lnTo>
                  <a:lnTo>
                    <a:pt x="4178" y="1153875"/>
                  </a:lnTo>
                  <a:lnTo>
                    <a:pt x="9337" y="1198907"/>
                  </a:lnTo>
                  <a:lnTo>
                    <a:pt x="16485" y="1243359"/>
                  </a:lnTo>
                  <a:lnTo>
                    <a:pt x="25581" y="1287190"/>
                  </a:lnTo>
                  <a:lnTo>
                    <a:pt x="36580" y="1330360"/>
                  </a:lnTo>
                  <a:lnTo>
                    <a:pt x="49441" y="1372830"/>
                  </a:lnTo>
                  <a:lnTo>
                    <a:pt x="64121" y="1414559"/>
                  </a:lnTo>
                  <a:lnTo>
                    <a:pt x="80577" y="1455508"/>
                  </a:lnTo>
                  <a:lnTo>
                    <a:pt x="98766" y="1495638"/>
                  </a:lnTo>
                  <a:lnTo>
                    <a:pt x="118645" y="1534907"/>
                  </a:lnTo>
                  <a:lnTo>
                    <a:pt x="140173" y="1573277"/>
                  </a:lnTo>
                  <a:lnTo>
                    <a:pt x="163306" y="1610707"/>
                  </a:lnTo>
                  <a:lnTo>
                    <a:pt x="188001" y="1647157"/>
                  </a:lnTo>
                  <a:lnTo>
                    <a:pt x="214217" y="1682588"/>
                  </a:lnTo>
                  <a:lnTo>
                    <a:pt x="241909" y="1716960"/>
                  </a:lnTo>
                  <a:lnTo>
                    <a:pt x="271036" y="1750233"/>
                  </a:lnTo>
                  <a:lnTo>
                    <a:pt x="301555" y="1782366"/>
                  </a:lnTo>
                  <a:lnTo>
                    <a:pt x="333422" y="1813321"/>
                  </a:lnTo>
                  <a:lnTo>
                    <a:pt x="366596" y="1843058"/>
                  </a:lnTo>
                  <a:lnTo>
                    <a:pt x="401034" y="1871535"/>
                  </a:lnTo>
                  <a:lnTo>
                    <a:pt x="436692" y="1898714"/>
                  </a:lnTo>
                  <a:lnTo>
                    <a:pt x="473529" y="1924555"/>
                  </a:lnTo>
                  <a:lnTo>
                    <a:pt x="511501" y="1949018"/>
                  </a:lnTo>
                  <a:lnTo>
                    <a:pt x="550566" y="1972062"/>
                  </a:lnTo>
                  <a:lnTo>
                    <a:pt x="590681" y="1993649"/>
                  </a:lnTo>
                  <a:lnTo>
                    <a:pt x="631804" y="2013737"/>
                  </a:lnTo>
                  <a:lnTo>
                    <a:pt x="673891" y="2032288"/>
                  </a:lnTo>
                  <a:lnTo>
                    <a:pt x="716900" y="2049262"/>
                  </a:lnTo>
                  <a:lnTo>
                    <a:pt x="760789" y="2064618"/>
                  </a:lnTo>
                  <a:lnTo>
                    <a:pt x="805514" y="2078317"/>
                  </a:lnTo>
                  <a:lnTo>
                    <a:pt x="851033" y="2090318"/>
                  </a:lnTo>
                  <a:lnTo>
                    <a:pt x="897303" y="2100583"/>
                  </a:lnTo>
                  <a:lnTo>
                    <a:pt x="944282" y="2109071"/>
                  </a:lnTo>
                  <a:lnTo>
                    <a:pt x="991926" y="2115742"/>
                  </a:lnTo>
                  <a:lnTo>
                    <a:pt x="1040194" y="2120556"/>
                  </a:lnTo>
                  <a:lnTo>
                    <a:pt x="1089042" y="2123474"/>
                  </a:lnTo>
                  <a:lnTo>
                    <a:pt x="1138428" y="2124456"/>
                  </a:lnTo>
                  <a:lnTo>
                    <a:pt x="1187813" y="2123474"/>
                  </a:lnTo>
                  <a:lnTo>
                    <a:pt x="1236661" y="2120556"/>
                  </a:lnTo>
                  <a:lnTo>
                    <a:pt x="1284929" y="2115742"/>
                  </a:lnTo>
                  <a:lnTo>
                    <a:pt x="1332573" y="2109071"/>
                  </a:lnTo>
                  <a:lnTo>
                    <a:pt x="1379552" y="2100583"/>
                  </a:lnTo>
                  <a:lnTo>
                    <a:pt x="1425822" y="2090318"/>
                  </a:lnTo>
                  <a:lnTo>
                    <a:pt x="1471341" y="2078317"/>
                  </a:lnTo>
                  <a:lnTo>
                    <a:pt x="1516066" y="2064618"/>
                  </a:lnTo>
                  <a:lnTo>
                    <a:pt x="1559955" y="2049262"/>
                  </a:lnTo>
                  <a:lnTo>
                    <a:pt x="1602964" y="2032288"/>
                  </a:lnTo>
                  <a:lnTo>
                    <a:pt x="1645051" y="2013737"/>
                  </a:lnTo>
                  <a:lnTo>
                    <a:pt x="1686174" y="1993649"/>
                  </a:lnTo>
                  <a:lnTo>
                    <a:pt x="1726289" y="1972062"/>
                  </a:lnTo>
                  <a:lnTo>
                    <a:pt x="1765354" y="1949018"/>
                  </a:lnTo>
                  <a:lnTo>
                    <a:pt x="1803326" y="1924555"/>
                  </a:lnTo>
                  <a:lnTo>
                    <a:pt x="1840163" y="1898714"/>
                  </a:lnTo>
                  <a:lnTo>
                    <a:pt x="1875821" y="1871535"/>
                  </a:lnTo>
                  <a:lnTo>
                    <a:pt x="1910259" y="1843058"/>
                  </a:lnTo>
                  <a:lnTo>
                    <a:pt x="1943433" y="1813321"/>
                  </a:lnTo>
                  <a:lnTo>
                    <a:pt x="1975300" y="1782366"/>
                  </a:lnTo>
                  <a:lnTo>
                    <a:pt x="2005819" y="1750233"/>
                  </a:lnTo>
                  <a:lnTo>
                    <a:pt x="2034946" y="1716960"/>
                  </a:lnTo>
                  <a:lnTo>
                    <a:pt x="2062638" y="1682588"/>
                  </a:lnTo>
                  <a:lnTo>
                    <a:pt x="2088854" y="1647157"/>
                  </a:lnTo>
                  <a:lnTo>
                    <a:pt x="2113549" y="1610707"/>
                  </a:lnTo>
                  <a:lnTo>
                    <a:pt x="2136682" y="1573277"/>
                  </a:lnTo>
                  <a:lnTo>
                    <a:pt x="2158210" y="1534907"/>
                  </a:lnTo>
                  <a:lnTo>
                    <a:pt x="2178089" y="1495638"/>
                  </a:lnTo>
                  <a:lnTo>
                    <a:pt x="2196278" y="1455508"/>
                  </a:lnTo>
                  <a:lnTo>
                    <a:pt x="2212734" y="1414559"/>
                  </a:lnTo>
                  <a:lnTo>
                    <a:pt x="2227414" y="1372830"/>
                  </a:lnTo>
                  <a:lnTo>
                    <a:pt x="2240275" y="1330360"/>
                  </a:lnTo>
                  <a:lnTo>
                    <a:pt x="2251274" y="1287190"/>
                  </a:lnTo>
                  <a:lnTo>
                    <a:pt x="2260370" y="1243359"/>
                  </a:lnTo>
                  <a:lnTo>
                    <a:pt x="2267518" y="1198907"/>
                  </a:lnTo>
                  <a:lnTo>
                    <a:pt x="2272677" y="1153875"/>
                  </a:lnTo>
                  <a:lnTo>
                    <a:pt x="2275804" y="1108302"/>
                  </a:lnTo>
                  <a:lnTo>
                    <a:pt x="2276856" y="1062227"/>
                  </a:lnTo>
                  <a:lnTo>
                    <a:pt x="2275804" y="1016153"/>
                  </a:lnTo>
                  <a:lnTo>
                    <a:pt x="2272677" y="970580"/>
                  </a:lnTo>
                  <a:lnTo>
                    <a:pt x="2267518" y="925548"/>
                  </a:lnTo>
                  <a:lnTo>
                    <a:pt x="2260370" y="881096"/>
                  </a:lnTo>
                  <a:lnTo>
                    <a:pt x="2251274" y="837265"/>
                  </a:lnTo>
                  <a:lnTo>
                    <a:pt x="2240275" y="794095"/>
                  </a:lnTo>
                  <a:lnTo>
                    <a:pt x="2227414" y="751625"/>
                  </a:lnTo>
                  <a:lnTo>
                    <a:pt x="2212734" y="709896"/>
                  </a:lnTo>
                  <a:lnTo>
                    <a:pt x="2196278" y="668947"/>
                  </a:lnTo>
                  <a:lnTo>
                    <a:pt x="2178089" y="628817"/>
                  </a:lnTo>
                  <a:lnTo>
                    <a:pt x="2158210" y="589548"/>
                  </a:lnTo>
                  <a:lnTo>
                    <a:pt x="2136682" y="551178"/>
                  </a:lnTo>
                  <a:lnTo>
                    <a:pt x="2113549" y="513748"/>
                  </a:lnTo>
                  <a:lnTo>
                    <a:pt x="2088854" y="477298"/>
                  </a:lnTo>
                  <a:lnTo>
                    <a:pt x="2062638" y="441867"/>
                  </a:lnTo>
                  <a:lnTo>
                    <a:pt x="2034946" y="407495"/>
                  </a:lnTo>
                  <a:lnTo>
                    <a:pt x="2005819" y="374222"/>
                  </a:lnTo>
                  <a:lnTo>
                    <a:pt x="1975300" y="342089"/>
                  </a:lnTo>
                  <a:lnTo>
                    <a:pt x="1943433" y="311134"/>
                  </a:lnTo>
                  <a:lnTo>
                    <a:pt x="1910259" y="281397"/>
                  </a:lnTo>
                  <a:lnTo>
                    <a:pt x="1875821" y="252920"/>
                  </a:lnTo>
                  <a:lnTo>
                    <a:pt x="1840163" y="225741"/>
                  </a:lnTo>
                  <a:lnTo>
                    <a:pt x="1803326" y="199900"/>
                  </a:lnTo>
                  <a:lnTo>
                    <a:pt x="1765354" y="175437"/>
                  </a:lnTo>
                  <a:lnTo>
                    <a:pt x="1726289" y="152393"/>
                  </a:lnTo>
                  <a:lnTo>
                    <a:pt x="1686174" y="130806"/>
                  </a:lnTo>
                  <a:lnTo>
                    <a:pt x="1645051" y="110718"/>
                  </a:lnTo>
                  <a:lnTo>
                    <a:pt x="1602964" y="92167"/>
                  </a:lnTo>
                  <a:lnTo>
                    <a:pt x="1559955" y="75193"/>
                  </a:lnTo>
                  <a:lnTo>
                    <a:pt x="1516066" y="59837"/>
                  </a:lnTo>
                  <a:lnTo>
                    <a:pt x="1471341" y="46138"/>
                  </a:lnTo>
                  <a:lnTo>
                    <a:pt x="1425822" y="34137"/>
                  </a:lnTo>
                  <a:lnTo>
                    <a:pt x="1379552" y="23872"/>
                  </a:lnTo>
                  <a:lnTo>
                    <a:pt x="1332573" y="15384"/>
                  </a:lnTo>
                  <a:lnTo>
                    <a:pt x="1284929" y="8713"/>
                  </a:lnTo>
                  <a:lnTo>
                    <a:pt x="1236661" y="3899"/>
                  </a:lnTo>
                  <a:lnTo>
                    <a:pt x="1187813" y="981"/>
                  </a:lnTo>
                  <a:lnTo>
                    <a:pt x="1138428" y="0"/>
                  </a:lnTo>
                  <a:close/>
                </a:path>
              </a:pathLst>
            </a:custGeom>
            <a:solidFill>
              <a:srgbClr val="D79F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509265" y="1314450"/>
              <a:ext cx="2277110" cy="2124710"/>
            </a:xfrm>
            <a:custGeom>
              <a:avLst/>
              <a:gdLst/>
              <a:ahLst/>
              <a:cxnLst/>
              <a:rect l="l" t="t" r="r" b="b"/>
              <a:pathLst>
                <a:path w="2277110" h="2124710">
                  <a:moveTo>
                    <a:pt x="0" y="1062227"/>
                  </a:moveTo>
                  <a:lnTo>
                    <a:pt x="1051" y="1016153"/>
                  </a:lnTo>
                  <a:lnTo>
                    <a:pt x="4178" y="970580"/>
                  </a:lnTo>
                  <a:lnTo>
                    <a:pt x="9337" y="925548"/>
                  </a:lnTo>
                  <a:lnTo>
                    <a:pt x="16485" y="881096"/>
                  </a:lnTo>
                  <a:lnTo>
                    <a:pt x="25581" y="837265"/>
                  </a:lnTo>
                  <a:lnTo>
                    <a:pt x="36580" y="794095"/>
                  </a:lnTo>
                  <a:lnTo>
                    <a:pt x="49441" y="751625"/>
                  </a:lnTo>
                  <a:lnTo>
                    <a:pt x="64121" y="709896"/>
                  </a:lnTo>
                  <a:lnTo>
                    <a:pt x="80577" y="668947"/>
                  </a:lnTo>
                  <a:lnTo>
                    <a:pt x="98766" y="628817"/>
                  </a:lnTo>
                  <a:lnTo>
                    <a:pt x="118645" y="589548"/>
                  </a:lnTo>
                  <a:lnTo>
                    <a:pt x="140173" y="551178"/>
                  </a:lnTo>
                  <a:lnTo>
                    <a:pt x="163306" y="513748"/>
                  </a:lnTo>
                  <a:lnTo>
                    <a:pt x="188001" y="477298"/>
                  </a:lnTo>
                  <a:lnTo>
                    <a:pt x="214217" y="441867"/>
                  </a:lnTo>
                  <a:lnTo>
                    <a:pt x="241909" y="407495"/>
                  </a:lnTo>
                  <a:lnTo>
                    <a:pt x="271036" y="374222"/>
                  </a:lnTo>
                  <a:lnTo>
                    <a:pt x="301555" y="342089"/>
                  </a:lnTo>
                  <a:lnTo>
                    <a:pt x="333422" y="311134"/>
                  </a:lnTo>
                  <a:lnTo>
                    <a:pt x="366596" y="281397"/>
                  </a:lnTo>
                  <a:lnTo>
                    <a:pt x="401034" y="252920"/>
                  </a:lnTo>
                  <a:lnTo>
                    <a:pt x="436692" y="225741"/>
                  </a:lnTo>
                  <a:lnTo>
                    <a:pt x="473529" y="199900"/>
                  </a:lnTo>
                  <a:lnTo>
                    <a:pt x="511501" y="175437"/>
                  </a:lnTo>
                  <a:lnTo>
                    <a:pt x="550566" y="152393"/>
                  </a:lnTo>
                  <a:lnTo>
                    <a:pt x="590681" y="130806"/>
                  </a:lnTo>
                  <a:lnTo>
                    <a:pt x="631804" y="110718"/>
                  </a:lnTo>
                  <a:lnTo>
                    <a:pt x="673891" y="92167"/>
                  </a:lnTo>
                  <a:lnTo>
                    <a:pt x="716900" y="75193"/>
                  </a:lnTo>
                  <a:lnTo>
                    <a:pt x="760789" y="59837"/>
                  </a:lnTo>
                  <a:lnTo>
                    <a:pt x="805514" y="46138"/>
                  </a:lnTo>
                  <a:lnTo>
                    <a:pt x="851033" y="34137"/>
                  </a:lnTo>
                  <a:lnTo>
                    <a:pt x="897303" y="23872"/>
                  </a:lnTo>
                  <a:lnTo>
                    <a:pt x="944282" y="15384"/>
                  </a:lnTo>
                  <a:lnTo>
                    <a:pt x="991926" y="8713"/>
                  </a:lnTo>
                  <a:lnTo>
                    <a:pt x="1040194" y="3899"/>
                  </a:lnTo>
                  <a:lnTo>
                    <a:pt x="1089042" y="981"/>
                  </a:lnTo>
                  <a:lnTo>
                    <a:pt x="1138428" y="0"/>
                  </a:lnTo>
                  <a:lnTo>
                    <a:pt x="1187813" y="981"/>
                  </a:lnTo>
                  <a:lnTo>
                    <a:pt x="1236661" y="3899"/>
                  </a:lnTo>
                  <a:lnTo>
                    <a:pt x="1284929" y="8713"/>
                  </a:lnTo>
                  <a:lnTo>
                    <a:pt x="1332573" y="15384"/>
                  </a:lnTo>
                  <a:lnTo>
                    <a:pt x="1379552" y="23872"/>
                  </a:lnTo>
                  <a:lnTo>
                    <a:pt x="1425822" y="34137"/>
                  </a:lnTo>
                  <a:lnTo>
                    <a:pt x="1471341" y="46138"/>
                  </a:lnTo>
                  <a:lnTo>
                    <a:pt x="1516066" y="59837"/>
                  </a:lnTo>
                  <a:lnTo>
                    <a:pt x="1559955" y="75193"/>
                  </a:lnTo>
                  <a:lnTo>
                    <a:pt x="1602964" y="92167"/>
                  </a:lnTo>
                  <a:lnTo>
                    <a:pt x="1645051" y="110718"/>
                  </a:lnTo>
                  <a:lnTo>
                    <a:pt x="1686174" y="130806"/>
                  </a:lnTo>
                  <a:lnTo>
                    <a:pt x="1726289" y="152393"/>
                  </a:lnTo>
                  <a:lnTo>
                    <a:pt x="1765354" y="175437"/>
                  </a:lnTo>
                  <a:lnTo>
                    <a:pt x="1803326" y="199900"/>
                  </a:lnTo>
                  <a:lnTo>
                    <a:pt x="1840163" y="225741"/>
                  </a:lnTo>
                  <a:lnTo>
                    <a:pt x="1875821" y="252920"/>
                  </a:lnTo>
                  <a:lnTo>
                    <a:pt x="1910259" y="281397"/>
                  </a:lnTo>
                  <a:lnTo>
                    <a:pt x="1943433" y="311134"/>
                  </a:lnTo>
                  <a:lnTo>
                    <a:pt x="1975300" y="342089"/>
                  </a:lnTo>
                  <a:lnTo>
                    <a:pt x="2005819" y="374222"/>
                  </a:lnTo>
                  <a:lnTo>
                    <a:pt x="2034946" y="407495"/>
                  </a:lnTo>
                  <a:lnTo>
                    <a:pt x="2062638" y="441867"/>
                  </a:lnTo>
                  <a:lnTo>
                    <a:pt x="2088854" y="477298"/>
                  </a:lnTo>
                  <a:lnTo>
                    <a:pt x="2113549" y="513748"/>
                  </a:lnTo>
                  <a:lnTo>
                    <a:pt x="2136682" y="551178"/>
                  </a:lnTo>
                  <a:lnTo>
                    <a:pt x="2158210" y="589548"/>
                  </a:lnTo>
                  <a:lnTo>
                    <a:pt x="2178089" y="628817"/>
                  </a:lnTo>
                  <a:lnTo>
                    <a:pt x="2196278" y="668947"/>
                  </a:lnTo>
                  <a:lnTo>
                    <a:pt x="2212734" y="709896"/>
                  </a:lnTo>
                  <a:lnTo>
                    <a:pt x="2227414" y="751625"/>
                  </a:lnTo>
                  <a:lnTo>
                    <a:pt x="2240275" y="794095"/>
                  </a:lnTo>
                  <a:lnTo>
                    <a:pt x="2251274" y="837265"/>
                  </a:lnTo>
                  <a:lnTo>
                    <a:pt x="2260370" y="881096"/>
                  </a:lnTo>
                  <a:lnTo>
                    <a:pt x="2267518" y="925548"/>
                  </a:lnTo>
                  <a:lnTo>
                    <a:pt x="2272677" y="970580"/>
                  </a:lnTo>
                  <a:lnTo>
                    <a:pt x="2275804" y="1016153"/>
                  </a:lnTo>
                  <a:lnTo>
                    <a:pt x="2276856" y="1062227"/>
                  </a:lnTo>
                  <a:lnTo>
                    <a:pt x="2275804" y="1108302"/>
                  </a:lnTo>
                  <a:lnTo>
                    <a:pt x="2272677" y="1153875"/>
                  </a:lnTo>
                  <a:lnTo>
                    <a:pt x="2267518" y="1198907"/>
                  </a:lnTo>
                  <a:lnTo>
                    <a:pt x="2260370" y="1243359"/>
                  </a:lnTo>
                  <a:lnTo>
                    <a:pt x="2251274" y="1287190"/>
                  </a:lnTo>
                  <a:lnTo>
                    <a:pt x="2240275" y="1330360"/>
                  </a:lnTo>
                  <a:lnTo>
                    <a:pt x="2227414" y="1372830"/>
                  </a:lnTo>
                  <a:lnTo>
                    <a:pt x="2212734" y="1414559"/>
                  </a:lnTo>
                  <a:lnTo>
                    <a:pt x="2196278" y="1455508"/>
                  </a:lnTo>
                  <a:lnTo>
                    <a:pt x="2178089" y="1495638"/>
                  </a:lnTo>
                  <a:lnTo>
                    <a:pt x="2158210" y="1534907"/>
                  </a:lnTo>
                  <a:lnTo>
                    <a:pt x="2136682" y="1573277"/>
                  </a:lnTo>
                  <a:lnTo>
                    <a:pt x="2113549" y="1610707"/>
                  </a:lnTo>
                  <a:lnTo>
                    <a:pt x="2088854" y="1647157"/>
                  </a:lnTo>
                  <a:lnTo>
                    <a:pt x="2062638" y="1682588"/>
                  </a:lnTo>
                  <a:lnTo>
                    <a:pt x="2034946" y="1716960"/>
                  </a:lnTo>
                  <a:lnTo>
                    <a:pt x="2005819" y="1750233"/>
                  </a:lnTo>
                  <a:lnTo>
                    <a:pt x="1975300" y="1782366"/>
                  </a:lnTo>
                  <a:lnTo>
                    <a:pt x="1943433" y="1813321"/>
                  </a:lnTo>
                  <a:lnTo>
                    <a:pt x="1910259" y="1843058"/>
                  </a:lnTo>
                  <a:lnTo>
                    <a:pt x="1875821" y="1871535"/>
                  </a:lnTo>
                  <a:lnTo>
                    <a:pt x="1840163" y="1898714"/>
                  </a:lnTo>
                  <a:lnTo>
                    <a:pt x="1803326" y="1924555"/>
                  </a:lnTo>
                  <a:lnTo>
                    <a:pt x="1765354" y="1949018"/>
                  </a:lnTo>
                  <a:lnTo>
                    <a:pt x="1726289" y="1972062"/>
                  </a:lnTo>
                  <a:lnTo>
                    <a:pt x="1686174" y="1993649"/>
                  </a:lnTo>
                  <a:lnTo>
                    <a:pt x="1645051" y="2013737"/>
                  </a:lnTo>
                  <a:lnTo>
                    <a:pt x="1602964" y="2032288"/>
                  </a:lnTo>
                  <a:lnTo>
                    <a:pt x="1559955" y="2049262"/>
                  </a:lnTo>
                  <a:lnTo>
                    <a:pt x="1516066" y="2064618"/>
                  </a:lnTo>
                  <a:lnTo>
                    <a:pt x="1471341" y="2078317"/>
                  </a:lnTo>
                  <a:lnTo>
                    <a:pt x="1425822" y="2090318"/>
                  </a:lnTo>
                  <a:lnTo>
                    <a:pt x="1379552" y="2100583"/>
                  </a:lnTo>
                  <a:lnTo>
                    <a:pt x="1332573" y="2109071"/>
                  </a:lnTo>
                  <a:lnTo>
                    <a:pt x="1284929" y="2115742"/>
                  </a:lnTo>
                  <a:lnTo>
                    <a:pt x="1236661" y="2120556"/>
                  </a:lnTo>
                  <a:lnTo>
                    <a:pt x="1187813" y="2123474"/>
                  </a:lnTo>
                  <a:lnTo>
                    <a:pt x="1138428" y="2124456"/>
                  </a:lnTo>
                  <a:lnTo>
                    <a:pt x="1089042" y="2123474"/>
                  </a:lnTo>
                  <a:lnTo>
                    <a:pt x="1040194" y="2120556"/>
                  </a:lnTo>
                  <a:lnTo>
                    <a:pt x="991926" y="2115742"/>
                  </a:lnTo>
                  <a:lnTo>
                    <a:pt x="944282" y="2109071"/>
                  </a:lnTo>
                  <a:lnTo>
                    <a:pt x="897303" y="2100583"/>
                  </a:lnTo>
                  <a:lnTo>
                    <a:pt x="851033" y="2090318"/>
                  </a:lnTo>
                  <a:lnTo>
                    <a:pt x="805514" y="2078317"/>
                  </a:lnTo>
                  <a:lnTo>
                    <a:pt x="760789" y="2064618"/>
                  </a:lnTo>
                  <a:lnTo>
                    <a:pt x="716900" y="2049262"/>
                  </a:lnTo>
                  <a:lnTo>
                    <a:pt x="673891" y="2032288"/>
                  </a:lnTo>
                  <a:lnTo>
                    <a:pt x="631804" y="2013737"/>
                  </a:lnTo>
                  <a:lnTo>
                    <a:pt x="590681" y="1993649"/>
                  </a:lnTo>
                  <a:lnTo>
                    <a:pt x="550566" y="1972062"/>
                  </a:lnTo>
                  <a:lnTo>
                    <a:pt x="511501" y="1949018"/>
                  </a:lnTo>
                  <a:lnTo>
                    <a:pt x="473529" y="1924555"/>
                  </a:lnTo>
                  <a:lnTo>
                    <a:pt x="436692" y="1898714"/>
                  </a:lnTo>
                  <a:lnTo>
                    <a:pt x="401034" y="1871535"/>
                  </a:lnTo>
                  <a:lnTo>
                    <a:pt x="366596" y="1843058"/>
                  </a:lnTo>
                  <a:lnTo>
                    <a:pt x="333422" y="1813321"/>
                  </a:lnTo>
                  <a:lnTo>
                    <a:pt x="301555" y="1782366"/>
                  </a:lnTo>
                  <a:lnTo>
                    <a:pt x="271036" y="1750233"/>
                  </a:lnTo>
                  <a:lnTo>
                    <a:pt x="241909" y="1716960"/>
                  </a:lnTo>
                  <a:lnTo>
                    <a:pt x="214217" y="1682588"/>
                  </a:lnTo>
                  <a:lnTo>
                    <a:pt x="188001" y="1647157"/>
                  </a:lnTo>
                  <a:lnTo>
                    <a:pt x="163306" y="1610707"/>
                  </a:lnTo>
                  <a:lnTo>
                    <a:pt x="140173" y="1573277"/>
                  </a:lnTo>
                  <a:lnTo>
                    <a:pt x="118645" y="1534907"/>
                  </a:lnTo>
                  <a:lnTo>
                    <a:pt x="98766" y="1495638"/>
                  </a:lnTo>
                  <a:lnTo>
                    <a:pt x="80577" y="1455508"/>
                  </a:lnTo>
                  <a:lnTo>
                    <a:pt x="64121" y="1414559"/>
                  </a:lnTo>
                  <a:lnTo>
                    <a:pt x="49441" y="1372830"/>
                  </a:lnTo>
                  <a:lnTo>
                    <a:pt x="36580" y="1330360"/>
                  </a:lnTo>
                  <a:lnTo>
                    <a:pt x="25581" y="1287190"/>
                  </a:lnTo>
                  <a:lnTo>
                    <a:pt x="16485" y="1243359"/>
                  </a:lnTo>
                  <a:lnTo>
                    <a:pt x="9337" y="1198907"/>
                  </a:lnTo>
                  <a:lnTo>
                    <a:pt x="4178" y="1153875"/>
                  </a:lnTo>
                  <a:lnTo>
                    <a:pt x="1051" y="1108302"/>
                  </a:lnTo>
                  <a:lnTo>
                    <a:pt x="0" y="1062227"/>
                  </a:lnTo>
                  <a:close/>
                </a:path>
              </a:pathLst>
            </a:custGeom>
            <a:ln w="25908">
              <a:solidFill>
                <a:srgbClr val="285D8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2889250" y="1991105"/>
            <a:ext cx="151701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67310" algn="ctr">
              <a:lnSpc>
                <a:spcPct val="100000"/>
              </a:lnSpc>
              <a:spcBef>
                <a:spcPts val="95"/>
              </a:spcBef>
            </a:pPr>
            <a:r>
              <a:rPr sz="1600" b="1" spc="-20" dirty="0">
                <a:solidFill>
                  <a:srgbClr val="FFFFFF"/>
                </a:solidFill>
                <a:latin typeface="Microsoft JhengHei"/>
                <a:cs typeface="Microsoft JhengHei"/>
              </a:rPr>
              <a:t>提出書面或言詞</a:t>
            </a:r>
            <a:r>
              <a:rPr sz="1600" b="1" spc="-10" dirty="0">
                <a:solidFill>
                  <a:srgbClr val="FFFFFF"/>
                </a:solidFill>
                <a:latin typeface="Microsoft JhengHei"/>
                <a:cs typeface="Microsoft JhengHei"/>
              </a:rPr>
              <a:t>申訴</a:t>
            </a:r>
            <a:r>
              <a:rPr sz="1600" b="1" spc="-20" dirty="0">
                <a:solidFill>
                  <a:srgbClr val="FFFFFF"/>
                </a:solidFill>
                <a:latin typeface="Arial"/>
                <a:cs typeface="Arial"/>
              </a:rPr>
              <a:t>(</a:t>
            </a:r>
            <a:r>
              <a:rPr sz="1600" b="1" spc="-10" dirty="0">
                <a:solidFill>
                  <a:srgbClr val="FFFFFF"/>
                </a:solidFill>
                <a:latin typeface="Microsoft JhengHei"/>
                <a:cs typeface="Microsoft JhengHei"/>
              </a:rPr>
              <a:t>應具真實姓</a:t>
            </a:r>
            <a:r>
              <a:rPr sz="1600" b="1" spc="-20" dirty="0">
                <a:solidFill>
                  <a:srgbClr val="FFFFFF"/>
                </a:solidFill>
                <a:latin typeface="Microsoft JhengHei"/>
                <a:cs typeface="Microsoft JhengHei"/>
              </a:rPr>
              <a:t>名及具體事實</a:t>
            </a:r>
            <a:r>
              <a:rPr sz="1600" b="1" spc="-15" dirty="0">
                <a:solidFill>
                  <a:srgbClr val="FFFFFF"/>
                </a:solidFill>
                <a:latin typeface="Arial"/>
                <a:cs typeface="Arial"/>
              </a:rPr>
              <a:t>)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1872995" y="2121407"/>
            <a:ext cx="407034" cy="510540"/>
            <a:chOff x="1872995" y="2121407"/>
            <a:chExt cx="407034" cy="510540"/>
          </a:xfrm>
        </p:grpSpPr>
        <p:sp>
          <p:nvSpPr>
            <p:cNvPr id="25" name="object 25"/>
            <p:cNvSpPr/>
            <p:nvPr/>
          </p:nvSpPr>
          <p:spPr>
            <a:xfrm>
              <a:off x="1885949" y="2134361"/>
              <a:ext cx="381000" cy="485140"/>
            </a:xfrm>
            <a:custGeom>
              <a:avLst/>
              <a:gdLst/>
              <a:ahLst/>
              <a:cxnLst/>
              <a:rect l="l" t="t" r="r" b="b"/>
              <a:pathLst>
                <a:path w="381000" h="485139">
                  <a:moveTo>
                    <a:pt x="190500" y="0"/>
                  </a:moveTo>
                  <a:lnTo>
                    <a:pt x="190500" y="121157"/>
                  </a:lnTo>
                  <a:lnTo>
                    <a:pt x="0" y="121157"/>
                  </a:lnTo>
                  <a:lnTo>
                    <a:pt x="0" y="363474"/>
                  </a:lnTo>
                  <a:lnTo>
                    <a:pt x="190500" y="363474"/>
                  </a:lnTo>
                  <a:lnTo>
                    <a:pt x="190500" y="484631"/>
                  </a:lnTo>
                  <a:lnTo>
                    <a:pt x="381000" y="242315"/>
                  </a:lnTo>
                  <a:lnTo>
                    <a:pt x="190500" y="0"/>
                  </a:lnTo>
                  <a:close/>
                </a:path>
              </a:pathLst>
            </a:custGeom>
            <a:solidFill>
              <a:srgbClr val="3981B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885949" y="2134361"/>
              <a:ext cx="381000" cy="485140"/>
            </a:xfrm>
            <a:custGeom>
              <a:avLst/>
              <a:gdLst/>
              <a:ahLst/>
              <a:cxnLst/>
              <a:rect l="l" t="t" r="r" b="b"/>
              <a:pathLst>
                <a:path w="381000" h="485139">
                  <a:moveTo>
                    <a:pt x="0" y="121157"/>
                  </a:moveTo>
                  <a:lnTo>
                    <a:pt x="190500" y="121157"/>
                  </a:lnTo>
                  <a:lnTo>
                    <a:pt x="190500" y="0"/>
                  </a:lnTo>
                  <a:lnTo>
                    <a:pt x="381000" y="242315"/>
                  </a:lnTo>
                  <a:lnTo>
                    <a:pt x="190500" y="484631"/>
                  </a:lnTo>
                  <a:lnTo>
                    <a:pt x="190500" y="363474"/>
                  </a:lnTo>
                  <a:lnTo>
                    <a:pt x="0" y="363474"/>
                  </a:lnTo>
                  <a:lnTo>
                    <a:pt x="0" y="121157"/>
                  </a:lnTo>
                  <a:close/>
                </a:path>
              </a:pathLst>
            </a:custGeom>
            <a:ln w="25908">
              <a:solidFill>
                <a:srgbClr val="285D8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7" name="object 27"/>
          <p:cNvGrpSpPr/>
          <p:nvPr/>
        </p:nvGrpSpPr>
        <p:grpSpPr>
          <a:xfrm>
            <a:off x="6096000" y="736091"/>
            <a:ext cx="2788920" cy="1422400"/>
            <a:chOff x="6096000" y="736091"/>
            <a:chExt cx="2788920" cy="1422400"/>
          </a:xfrm>
        </p:grpSpPr>
        <p:sp>
          <p:nvSpPr>
            <p:cNvPr id="28" name="object 28"/>
            <p:cNvSpPr/>
            <p:nvPr/>
          </p:nvSpPr>
          <p:spPr>
            <a:xfrm>
              <a:off x="6108953" y="749045"/>
              <a:ext cx="2763520" cy="1396365"/>
            </a:xfrm>
            <a:custGeom>
              <a:avLst/>
              <a:gdLst/>
              <a:ahLst/>
              <a:cxnLst/>
              <a:rect l="l" t="t" r="r" b="b"/>
              <a:pathLst>
                <a:path w="2763520" h="1396364">
                  <a:moveTo>
                    <a:pt x="1381505" y="0"/>
                  </a:moveTo>
                  <a:lnTo>
                    <a:pt x="1318266" y="718"/>
                  </a:lnTo>
                  <a:lnTo>
                    <a:pt x="1255756" y="2852"/>
                  </a:lnTo>
                  <a:lnTo>
                    <a:pt x="1194037" y="6372"/>
                  </a:lnTo>
                  <a:lnTo>
                    <a:pt x="1133170" y="11247"/>
                  </a:lnTo>
                  <a:lnTo>
                    <a:pt x="1073216" y="17445"/>
                  </a:lnTo>
                  <a:lnTo>
                    <a:pt x="1014236" y="24936"/>
                  </a:lnTo>
                  <a:lnTo>
                    <a:pt x="956290" y="33689"/>
                  </a:lnTo>
                  <a:lnTo>
                    <a:pt x="899441" y="43673"/>
                  </a:lnTo>
                  <a:lnTo>
                    <a:pt x="843748" y="54858"/>
                  </a:lnTo>
                  <a:lnTo>
                    <a:pt x="789273" y="67212"/>
                  </a:lnTo>
                  <a:lnTo>
                    <a:pt x="736076" y="80705"/>
                  </a:lnTo>
                  <a:lnTo>
                    <a:pt x="684219" y="95306"/>
                  </a:lnTo>
                  <a:lnTo>
                    <a:pt x="633763" y="110984"/>
                  </a:lnTo>
                  <a:lnTo>
                    <a:pt x="584768" y="127709"/>
                  </a:lnTo>
                  <a:lnTo>
                    <a:pt x="537295" y="145449"/>
                  </a:lnTo>
                  <a:lnTo>
                    <a:pt x="491406" y="164173"/>
                  </a:lnTo>
                  <a:lnTo>
                    <a:pt x="447161" y="183852"/>
                  </a:lnTo>
                  <a:lnTo>
                    <a:pt x="404622" y="204454"/>
                  </a:lnTo>
                  <a:lnTo>
                    <a:pt x="363848" y="225948"/>
                  </a:lnTo>
                  <a:lnTo>
                    <a:pt x="324902" y="248303"/>
                  </a:lnTo>
                  <a:lnTo>
                    <a:pt x="287844" y="271489"/>
                  </a:lnTo>
                  <a:lnTo>
                    <a:pt x="252735" y="295474"/>
                  </a:lnTo>
                  <a:lnTo>
                    <a:pt x="219636" y="320229"/>
                  </a:lnTo>
                  <a:lnTo>
                    <a:pt x="188609" y="345722"/>
                  </a:lnTo>
                  <a:lnTo>
                    <a:pt x="159713" y="371922"/>
                  </a:lnTo>
                  <a:lnTo>
                    <a:pt x="108561" y="426321"/>
                  </a:lnTo>
                  <a:lnTo>
                    <a:pt x="66668" y="483179"/>
                  </a:lnTo>
                  <a:lnTo>
                    <a:pt x="34522" y="542250"/>
                  </a:lnTo>
                  <a:lnTo>
                    <a:pt x="12610" y="603288"/>
                  </a:lnTo>
                  <a:lnTo>
                    <a:pt x="1421" y="666045"/>
                  </a:lnTo>
                  <a:lnTo>
                    <a:pt x="0" y="697991"/>
                  </a:lnTo>
                  <a:lnTo>
                    <a:pt x="1421" y="729938"/>
                  </a:lnTo>
                  <a:lnTo>
                    <a:pt x="12610" y="792695"/>
                  </a:lnTo>
                  <a:lnTo>
                    <a:pt x="34522" y="853733"/>
                  </a:lnTo>
                  <a:lnTo>
                    <a:pt x="66668" y="912804"/>
                  </a:lnTo>
                  <a:lnTo>
                    <a:pt x="108561" y="969662"/>
                  </a:lnTo>
                  <a:lnTo>
                    <a:pt x="159713" y="1024061"/>
                  </a:lnTo>
                  <a:lnTo>
                    <a:pt x="188609" y="1050261"/>
                  </a:lnTo>
                  <a:lnTo>
                    <a:pt x="219636" y="1075754"/>
                  </a:lnTo>
                  <a:lnTo>
                    <a:pt x="252735" y="1100509"/>
                  </a:lnTo>
                  <a:lnTo>
                    <a:pt x="287844" y="1124494"/>
                  </a:lnTo>
                  <a:lnTo>
                    <a:pt x="324902" y="1147680"/>
                  </a:lnTo>
                  <a:lnTo>
                    <a:pt x="363848" y="1170035"/>
                  </a:lnTo>
                  <a:lnTo>
                    <a:pt x="404621" y="1191529"/>
                  </a:lnTo>
                  <a:lnTo>
                    <a:pt x="447161" y="1212131"/>
                  </a:lnTo>
                  <a:lnTo>
                    <a:pt x="491406" y="1231810"/>
                  </a:lnTo>
                  <a:lnTo>
                    <a:pt x="537295" y="1250534"/>
                  </a:lnTo>
                  <a:lnTo>
                    <a:pt x="584768" y="1268274"/>
                  </a:lnTo>
                  <a:lnTo>
                    <a:pt x="633763" y="1284999"/>
                  </a:lnTo>
                  <a:lnTo>
                    <a:pt x="684219" y="1300677"/>
                  </a:lnTo>
                  <a:lnTo>
                    <a:pt x="736076" y="1315278"/>
                  </a:lnTo>
                  <a:lnTo>
                    <a:pt x="789273" y="1328771"/>
                  </a:lnTo>
                  <a:lnTo>
                    <a:pt x="843748" y="1341125"/>
                  </a:lnTo>
                  <a:lnTo>
                    <a:pt x="899441" y="1352310"/>
                  </a:lnTo>
                  <a:lnTo>
                    <a:pt x="956290" y="1362294"/>
                  </a:lnTo>
                  <a:lnTo>
                    <a:pt x="1014236" y="1371047"/>
                  </a:lnTo>
                  <a:lnTo>
                    <a:pt x="1073216" y="1378538"/>
                  </a:lnTo>
                  <a:lnTo>
                    <a:pt x="1133170" y="1384736"/>
                  </a:lnTo>
                  <a:lnTo>
                    <a:pt x="1194037" y="1389611"/>
                  </a:lnTo>
                  <a:lnTo>
                    <a:pt x="1255756" y="1393131"/>
                  </a:lnTo>
                  <a:lnTo>
                    <a:pt x="1318266" y="1395265"/>
                  </a:lnTo>
                  <a:lnTo>
                    <a:pt x="1381505" y="1395983"/>
                  </a:lnTo>
                  <a:lnTo>
                    <a:pt x="1444745" y="1395265"/>
                  </a:lnTo>
                  <a:lnTo>
                    <a:pt x="1507255" y="1393131"/>
                  </a:lnTo>
                  <a:lnTo>
                    <a:pt x="1568974" y="1389611"/>
                  </a:lnTo>
                  <a:lnTo>
                    <a:pt x="1629841" y="1384736"/>
                  </a:lnTo>
                  <a:lnTo>
                    <a:pt x="1689795" y="1378538"/>
                  </a:lnTo>
                  <a:lnTo>
                    <a:pt x="1748775" y="1371047"/>
                  </a:lnTo>
                  <a:lnTo>
                    <a:pt x="1806721" y="1362294"/>
                  </a:lnTo>
                  <a:lnTo>
                    <a:pt x="1863570" y="1352310"/>
                  </a:lnTo>
                  <a:lnTo>
                    <a:pt x="1919263" y="1341125"/>
                  </a:lnTo>
                  <a:lnTo>
                    <a:pt x="1973738" y="1328771"/>
                  </a:lnTo>
                  <a:lnTo>
                    <a:pt x="2026935" y="1315278"/>
                  </a:lnTo>
                  <a:lnTo>
                    <a:pt x="2078792" y="1300677"/>
                  </a:lnTo>
                  <a:lnTo>
                    <a:pt x="2129248" y="1284999"/>
                  </a:lnTo>
                  <a:lnTo>
                    <a:pt x="2178243" y="1268274"/>
                  </a:lnTo>
                  <a:lnTo>
                    <a:pt x="2225716" y="1250534"/>
                  </a:lnTo>
                  <a:lnTo>
                    <a:pt x="2271605" y="1231810"/>
                  </a:lnTo>
                  <a:lnTo>
                    <a:pt x="2315850" y="1212131"/>
                  </a:lnTo>
                  <a:lnTo>
                    <a:pt x="2358389" y="1191529"/>
                  </a:lnTo>
                  <a:lnTo>
                    <a:pt x="2399163" y="1170035"/>
                  </a:lnTo>
                  <a:lnTo>
                    <a:pt x="2438109" y="1147680"/>
                  </a:lnTo>
                  <a:lnTo>
                    <a:pt x="2475167" y="1124494"/>
                  </a:lnTo>
                  <a:lnTo>
                    <a:pt x="2510276" y="1100509"/>
                  </a:lnTo>
                  <a:lnTo>
                    <a:pt x="2543375" y="1075754"/>
                  </a:lnTo>
                  <a:lnTo>
                    <a:pt x="2574402" y="1050261"/>
                  </a:lnTo>
                  <a:lnTo>
                    <a:pt x="2603298" y="1024061"/>
                  </a:lnTo>
                  <a:lnTo>
                    <a:pt x="2654450" y="969662"/>
                  </a:lnTo>
                  <a:lnTo>
                    <a:pt x="2696343" y="912804"/>
                  </a:lnTo>
                  <a:lnTo>
                    <a:pt x="2728489" y="853733"/>
                  </a:lnTo>
                  <a:lnTo>
                    <a:pt x="2750401" y="792695"/>
                  </a:lnTo>
                  <a:lnTo>
                    <a:pt x="2761590" y="729938"/>
                  </a:lnTo>
                  <a:lnTo>
                    <a:pt x="2763012" y="697991"/>
                  </a:lnTo>
                  <a:lnTo>
                    <a:pt x="2761590" y="666045"/>
                  </a:lnTo>
                  <a:lnTo>
                    <a:pt x="2750401" y="603288"/>
                  </a:lnTo>
                  <a:lnTo>
                    <a:pt x="2728489" y="542250"/>
                  </a:lnTo>
                  <a:lnTo>
                    <a:pt x="2696343" y="483179"/>
                  </a:lnTo>
                  <a:lnTo>
                    <a:pt x="2654450" y="426321"/>
                  </a:lnTo>
                  <a:lnTo>
                    <a:pt x="2603298" y="371922"/>
                  </a:lnTo>
                  <a:lnTo>
                    <a:pt x="2574402" y="345722"/>
                  </a:lnTo>
                  <a:lnTo>
                    <a:pt x="2543375" y="320229"/>
                  </a:lnTo>
                  <a:lnTo>
                    <a:pt x="2510276" y="295474"/>
                  </a:lnTo>
                  <a:lnTo>
                    <a:pt x="2475167" y="271489"/>
                  </a:lnTo>
                  <a:lnTo>
                    <a:pt x="2438109" y="248303"/>
                  </a:lnTo>
                  <a:lnTo>
                    <a:pt x="2399163" y="225948"/>
                  </a:lnTo>
                  <a:lnTo>
                    <a:pt x="2358390" y="204454"/>
                  </a:lnTo>
                  <a:lnTo>
                    <a:pt x="2315850" y="183852"/>
                  </a:lnTo>
                  <a:lnTo>
                    <a:pt x="2271605" y="164173"/>
                  </a:lnTo>
                  <a:lnTo>
                    <a:pt x="2225716" y="145449"/>
                  </a:lnTo>
                  <a:lnTo>
                    <a:pt x="2178243" y="127709"/>
                  </a:lnTo>
                  <a:lnTo>
                    <a:pt x="2129248" y="110984"/>
                  </a:lnTo>
                  <a:lnTo>
                    <a:pt x="2078792" y="95306"/>
                  </a:lnTo>
                  <a:lnTo>
                    <a:pt x="2026935" y="80705"/>
                  </a:lnTo>
                  <a:lnTo>
                    <a:pt x="1973738" y="67212"/>
                  </a:lnTo>
                  <a:lnTo>
                    <a:pt x="1919263" y="54858"/>
                  </a:lnTo>
                  <a:lnTo>
                    <a:pt x="1863570" y="43673"/>
                  </a:lnTo>
                  <a:lnTo>
                    <a:pt x="1806721" y="33689"/>
                  </a:lnTo>
                  <a:lnTo>
                    <a:pt x="1748775" y="24936"/>
                  </a:lnTo>
                  <a:lnTo>
                    <a:pt x="1689795" y="17445"/>
                  </a:lnTo>
                  <a:lnTo>
                    <a:pt x="1629841" y="11247"/>
                  </a:lnTo>
                  <a:lnTo>
                    <a:pt x="1568974" y="6372"/>
                  </a:lnTo>
                  <a:lnTo>
                    <a:pt x="1507255" y="2852"/>
                  </a:lnTo>
                  <a:lnTo>
                    <a:pt x="1444745" y="718"/>
                  </a:lnTo>
                  <a:lnTo>
                    <a:pt x="1381505" y="0"/>
                  </a:lnTo>
                  <a:close/>
                </a:path>
              </a:pathLst>
            </a:custGeom>
            <a:solidFill>
              <a:srgbClr val="D79F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108953" y="749045"/>
              <a:ext cx="2763520" cy="1396365"/>
            </a:xfrm>
            <a:custGeom>
              <a:avLst/>
              <a:gdLst/>
              <a:ahLst/>
              <a:cxnLst/>
              <a:rect l="l" t="t" r="r" b="b"/>
              <a:pathLst>
                <a:path w="2763520" h="1396364">
                  <a:moveTo>
                    <a:pt x="0" y="697991"/>
                  </a:moveTo>
                  <a:lnTo>
                    <a:pt x="5645" y="634467"/>
                  </a:lnTo>
                  <a:lnTo>
                    <a:pt x="22256" y="572538"/>
                  </a:lnTo>
                  <a:lnTo>
                    <a:pt x="49346" y="512453"/>
                  </a:lnTo>
                  <a:lnTo>
                    <a:pt x="86426" y="454458"/>
                  </a:lnTo>
                  <a:lnTo>
                    <a:pt x="133010" y="398798"/>
                  </a:lnTo>
                  <a:lnTo>
                    <a:pt x="188609" y="345722"/>
                  </a:lnTo>
                  <a:lnTo>
                    <a:pt x="219636" y="320229"/>
                  </a:lnTo>
                  <a:lnTo>
                    <a:pt x="252735" y="295474"/>
                  </a:lnTo>
                  <a:lnTo>
                    <a:pt x="287844" y="271489"/>
                  </a:lnTo>
                  <a:lnTo>
                    <a:pt x="324902" y="248303"/>
                  </a:lnTo>
                  <a:lnTo>
                    <a:pt x="363848" y="225948"/>
                  </a:lnTo>
                  <a:lnTo>
                    <a:pt x="404622" y="204454"/>
                  </a:lnTo>
                  <a:lnTo>
                    <a:pt x="447161" y="183852"/>
                  </a:lnTo>
                  <a:lnTo>
                    <a:pt x="491406" y="164173"/>
                  </a:lnTo>
                  <a:lnTo>
                    <a:pt x="537295" y="145449"/>
                  </a:lnTo>
                  <a:lnTo>
                    <a:pt x="584768" y="127709"/>
                  </a:lnTo>
                  <a:lnTo>
                    <a:pt x="633763" y="110984"/>
                  </a:lnTo>
                  <a:lnTo>
                    <a:pt x="684219" y="95306"/>
                  </a:lnTo>
                  <a:lnTo>
                    <a:pt x="736076" y="80705"/>
                  </a:lnTo>
                  <a:lnTo>
                    <a:pt x="789273" y="67212"/>
                  </a:lnTo>
                  <a:lnTo>
                    <a:pt x="843748" y="54858"/>
                  </a:lnTo>
                  <a:lnTo>
                    <a:pt x="899441" y="43673"/>
                  </a:lnTo>
                  <a:lnTo>
                    <a:pt x="956290" y="33689"/>
                  </a:lnTo>
                  <a:lnTo>
                    <a:pt x="1014236" y="24936"/>
                  </a:lnTo>
                  <a:lnTo>
                    <a:pt x="1073216" y="17445"/>
                  </a:lnTo>
                  <a:lnTo>
                    <a:pt x="1133170" y="11247"/>
                  </a:lnTo>
                  <a:lnTo>
                    <a:pt x="1194037" y="6372"/>
                  </a:lnTo>
                  <a:lnTo>
                    <a:pt x="1255756" y="2852"/>
                  </a:lnTo>
                  <a:lnTo>
                    <a:pt x="1318266" y="718"/>
                  </a:lnTo>
                  <a:lnTo>
                    <a:pt x="1381505" y="0"/>
                  </a:lnTo>
                  <a:lnTo>
                    <a:pt x="1444745" y="718"/>
                  </a:lnTo>
                  <a:lnTo>
                    <a:pt x="1507255" y="2852"/>
                  </a:lnTo>
                  <a:lnTo>
                    <a:pt x="1568974" y="6372"/>
                  </a:lnTo>
                  <a:lnTo>
                    <a:pt x="1629841" y="11247"/>
                  </a:lnTo>
                  <a:lnTo>
                    <a:pt x="1689795" y="17445"/>
                  </a:lnTo>
                  <a:lnTo>
                    <a:pt x="1748775" y="24936"/>
                  </a:lnTo>
                  <a:lnTo>
                    <a:pt x="1806721" y="33689"/>
                  </a:lnTo>
                  <a:lnTo>
                    <a:pt x="1863570" y="43673"/>
                  </a:lnTo>
                  <a:lnTo>
                    <a:pt x="1919263" y="54858"/>
                  </a:lnTo>
                  <a:lnTo>
                    <a:pt x="1973738" y="67212"/>
                  </a:lnTo>
                  <a:lnTo>
                    <a:pt x="2026935" y="80705"/>
                  </a:lnTo>
                  <a:lnTo>
                    <a:pt x="2078792" y="95306"/>
                  </a:lnTo>
                  <a:lnTo>
                    <a:pt x="2129248" y="110984"/>
                  </a:lnTo>
                  <a:lnTo>
                    <a:pt x="2178243" y="127709"/>
                  </a:lnTo>
                  <a:lnTo>
                    <a:pt x="2225716" y="145449"/>
                  </a:lnTo>
                  <a:lnTo>
                    <a:pt x="2271605" y="164173"/>
                  </a:lnTo>
                  <a:lnTo>
                    <a:pt x="2315850" y="183852"/>
                  </a:lnTo>
                  <a:lnTo>
                    <a:pt x="2358390" y="204454"/>
                  </a:lnTo>
                  <a:lnTo>
                    <a:pt x="2399163" y="225948"/>
                  </a:lnTo>
                  <a:lnTo>
                    <a:pt x="2438109" y="248303"/>
                  </a:lnTo>
                  <a:lnTo>
                    <a:pt x="2475167" y="271489"/>
                  </a:lnTo>
                  <a:lnTo>
                    <a:pt x="2510276" y="295474"/>
                  </a:lnTo>
                  <a:lnTo>
                    <a:pt x="2543375" y="320229"/>
                  </a:lnTo>
                  <a:lnTo>
                    <a:pt x="2574402" y="345722"/>
                  </a:lnTo>
                  <a:lnTo>
                    <a:pt x="2603298" y="371922"/>
                  </a:lnTo>
                  <a:lnTo>
                    <a:pt x="2654450" y="426321"/>
                  </a:lnTo>
                  <a:lnTo>
                    <a:pt x="2696343" y="483179"/>
                  </a:lnTo>
                  <a:lnTo>
                    <a:pt x="2728489" y="542250"/>
                  </a:lnTo>
                  <a:lnTo>
                    <a:pt x="2750401" y="603288"/>
                  </a:lnTo>
                  <a:lnTo>
                    <a:pt x="2761590" y="666045"/>
                  </a:lnTo>
                  <a:lnTo>
                    <a:pt x="2763012" y="697991"/>
                  </a:lnTo>
                  <a:lnTo>
                    <a:pt x="2761590" y="729938"/>
                  </a:lnTo>
                  <a:lnTo>
                    <a:pt x="2750401" y="792695"/>
                  </a:lnTo>
                  <a:lnTo>
                    <a:pt x="2728489" y="853733"/>
                  </a:lnTo>
                  <a:lnTo>
                    <a:pt x="2696343" y="912804"/>
                  </a:lnTo>
                  <a:lnTo>
                    <a:pt x="2654450" y="969662"/>
                  </a:lnTo>
                  <a:lnTo>
                    <a:pt x="2603298" y="1024061"/>
                  </a:lnTo>
                  <a:lnTo>
                    <a:pt x="2574402" y="1050261"/>
                  </a:lnTo>
                  <a:lnTo>
                    <a:pt x="2543375" y="1075754"/>
                  </a:lnTo>
                  <a:lnTo>
                    <a:pt x="2510276" y="1100509"/>
                  </a:lnTo>
                  <a:lnTo>
                    <a:pt x="2475167" y="1124494"/>
                  </a:lnTo>
                  <a:lnTo>
                    <a:pt x="2438109" y="1147680"/>
                  </a:lnTo>
                  <a:lnTo>
                    <a:pt x="2399163" y="1170035"/>
                  </a:lnTo>
                  <a:lnTo>
                    <a:pt x="2358389" y="1191529"/>
                  </a:lnTo>
                  <a:lnTo>
                    <a:pt x="2315850" y="1212131"/>
                  </a:lnTo>
                  <a:lnTo>
                    <a:pt x="2271605" y="1231810"/>
                  </a:lnTo>
                  <a:lnTo>
                    <a:pt x="2225716" y="1250534"/>
                  </a:lnTo>
                  <a:lnTo>
                    <a:pt x="2178243" y="1268274"/>
                  </a:lnTo>
                  <a:lnTo>
                    <a:pt x="2129248" y="1284999"/>
                  </a:lnTo>
                  <a:lnTo>
                    <a:pt x="2078792" y="1300677"/>
                  </a:lnTo>
                  <a:lnTo>
                    <a:pt x="2026935" y="1315278"/>
                  </a:lnTo>
                  <a:lnTo>
                    <a:pt x="1973738" y="1328771"/>
                  </a:lnTo>
                  <a:lnTo>
                    <a:pt x="1919263" y="1341125"/>
                  </a:lnTo>
                  <a:lnTo>
                    <a:pt x="1863570" y="1352310"/>
                  </a:lnTo>
                  <a:lnTo>
                    <a:pt x="1806721" y="1362294"/>
                  </a:lnTo>
                  <a:lnTo>
                    <a:pt x="1748775" y="1371047"/>
                  </a:lnTo>
                  <a:lnTo>
                    <a:pt x="1689795" y="1378538"/>
                  </a:lnTo>
                  <a:lnTo>
                    <a:pt x="1629841" y="1384736"/>
                  </a:lnTo>
                  <a:lnTo>
                    <a:pt x="1568974" y="1389611"/>
                  </a:lnTo>
                  <a:lnTo>
                    <a:pt x="1507255" y="1393131"/>
                  </a:lnTo>
                  <a:lnTo>
                    <a:pt x="1444745" y="1395265"/>
                  </a:lnTo>
                  <a:lnTo>
                    <a:pt x="1381505" y="1395983"/>
                  </a:lnTo>
                  <a:lnTo>
                    <a:pt x="1318266" y="1395265"/>
                  </a:lnTo>
                  <a:lnTo>
                    <a:pt x="1255756" y="1393131"/>
                  </a:lnTo>
                  <a:lnTo>
                    <a:pt x="1194037" y="1389611"/>
                  </a:lnTo>
                  <a:lnTo>
                    <a:pt x="1133170" y="1384736"/>
                  </a:lnTo>
                  <a:lnTo>
                    <a:pt x="1073216" y="1378538"/>
                  </a:lnTo>
                  <a:lnTo>
                    <a:pt x="1014236" y="1371047"/>
                  </a:lnTo>
                  <a:lnTo>
                    <a:pt x="956290" y="1362294"/>
                  </a:lnTo>
                  <a:lnTo>
                    <a:pt x="899441" y="1352310"/>
                  </a:lnTo>
                  <a:lnTo>
                    <a:pt x="843748" y="1341125"/>
                  </a:lnTo>
                  <a:lnTo>
                    <a:pt x="789273" y="1328771"/>
                  </a:lnTo>
                  <a:lnTo>
                    <a:pt x="736076" y="1315278"/>
                  </a:lnTo>
                  <a:lnTo>
                    <a:pt x="684219" y="1300677"/>
                  </a:lnTo>
                  <a:lnTo>
                    <a:pt x="633763" y="1284999"/>
                  </a:lnTo>
                  <a:lnTo>
                    <a:pt x="584768" y="1268274"/>
                  </a:lnTo>
                  <a:lnTo>
                    <a:pt x="537295" y="1250534"/>
                  </a:lnTo>
                  <a:lnTo>
                    <a:pt x="491406" y="1231810"/>
                  </a:lnTo>
                  <a:lnTo>
                    <a:pt x="447161" y="1212131"/>
                  </a:lnTo>
                  <a:lnTo>
                    <a:pt x="404621" y="1191529"/>
                  </a:lnTo>
                  <a:lnTo>
                    <a:pt x="363848" y="1170035"/>
                  </a:lnTo>
                  <a:lnTo>
                    <a:pt x="324902" y="1147680"/>
                  </a:lnTo>
                  <a:lnTo>
                    <a:pt x="287844" y="1124494"/>
                  </a:lnTo>
                  <a:lnTo>
                    <a:pt x="252735" y="1100509"/>
                  </a:lnTo>
                  <a:lnTo>
                    <a:pt x="219636" y="1075754"/>
                  </a:lnTo>
                  <a:lnTo>
                    <a:pt x="188609" y="1050261"/>
                  </a:lnTo>
                  <a:lnTo>
                    <a:pt x="159713" y="1024061"/>
                  </a:lnTo>
                  <a:lnTo>
                    <a:pt x="108561" y="969662"/>
                  </a:lnTo>
                  <a:lnTo>
                    <a:pt x="66668" y="912804"/>
                  </a:lnTo>
                  <a:lnTo>
                    <a:pt x="34522" y="853733"/>
                  </a:lnTo>
                  <a:lnTo>
                    <a:pt x="12610" y="792695"/>
                  </a:lnTo>
                  <a:lnTo>
                    <a:pt x="1421" y="729938"/>
                  </a:lnTo>
                  <a:lnTo>
                    <a:pt x="0" y="697991"/>
                  </a:lnTo>
                  <a:close/>
                </a:path>
              </a:pathLst>
            </a:custGeom>
            <a:ln w="25908">
              <a:solidFill>
                <a:srgbClr val="285D8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6662419" y="1183004"/>
            <a:ext cx="165417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23570" marR="5080" indent="-611505">
              <a:lnSpc>
                <a:spcPct val="100000"/>
              </a:lnSpc>
              <a:spcBef>
                <a:spcPts val="95"/>
              </a:spcBef>
            </a:pPr>
            <a:r>
              <a:rPr sz="1600" b="1" spc="-25" dirty="0">
                <a:solidFill>
                  <a:srgbClr val="FFFFFF"/>
                </a:solidFill>
                <a:latin typeface="Microsoft JhengHei"/>
                <a:cs typeface="Microsoft JhengHei"/>
              </a:rPr>
              <a:t>向霸凌者所屬機關</a:t>
            </a:r>
            <a:r>
              <a:rPr sz="1600" b="1" spc="-30" dirty="0">
                <a:solidFill>
                  <a:srgbClr val="FFFFFF"/>
                </a:solidFill>
                <a:latin typeface="Microsoft JhengHei"/>
                <a:cs typeface="Microsoft JhengHei"/>
              </a:rPr>
              <a:t>提出</a:t>
            </a:r>
            <a:endParaRPr sz="1600">
              <a:latin typeface="Microsoft JhengHei"/>
              <a:cs typeface="Microsoft JhengHei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6053328" y="2471927"/>
            <a:ext cx="2908300" cy="1422400"/>
            <a:chOff x="6053328" y="2471927"/>
            <a:chExt cx="2908300" cy="1422400"/>
          </a:xfrm>
        </p:grpSpPr>
        <p:sp>
          <p:nvSpPr>
            <p:cNvPr id="32" name="object 32"/>
            <p:cNvSpPr/>
            <p:nvPr/>
          </p:nvSpPr>
          <p:spPr>
            <a:xfrm>
              <a:off x="6066282" y="2484881"/>
              <a:ext cx="2882265" cy="1396365"/>
            </a:xfrm>
            <a:custGeom>
              <a:avLst/>
              <a:gdLst/>
              <a:ahLst/>
              <a:cxnLst/>
              <a:rect l="l" t="t" r="r" b="b"/>
              <a:pathLst>
                <a:path w="2882265" h="1396364">
                  <a:moveTo>
                    <a:pt x="1440941" y="0"/>
                  </a:moveTo>
                  <a:lnTo>
                    <a:pt x="1376758" y="680"/>
                  </a:lnTo>
                  <a:lnTo>
                    <a:pt x="1313294" y="2701"/>
                  </a:lnTo>
                  <a:lnTo>
                    <a:pt x="1250607" y="6036"/>
                  </a:lnTo>
                  <a:lnTo>
                    <a:pt x="1188756" y="10655"/>
                  </a:lnTo>
                  <a:lnTo>
                    <a:pt x="1127799" y="16531"/>
                  </a:lnTo>
                  <a:lnTo>
                    <a:pt x="1067796" y="23634"/>
                  </a:lnTo>
                  <a:lnTo>
                    <a:pt x="1008804" y="31937"/>
                  </a:lnTo>
                  <a:lnTo>
                    <a:pt x="950882" y="41411"/>
                  </a:lnTo>
                  <a:lnTo>
                    <a:pt x="894089" y="52028"/>
                  </a:lnTo>
                  <a:lnTo>
                    <a:pt x="838483" y="63759"/>
                  </a:lnTo>
                  <a:lnTo>
                    <a:pt x="784123" y="76576"/>
                  </a:lnTo>
                  <a:lnTo>
                    <a:pt x="731068" y="90451"/>
                  </a:lnTo>
                  <a:lnTo>
                    <a:pt x="679376" y="105355"/>
                  </a:lnTo>
                  <a:lnTo>
                    <a:pt x="629105" y="121259"/>
                  </a:lnTo>
                  <a:lnTo>
                    <a:pt x="580315" y="138136"/>
                  </a:lnTo>
                  <a:lnTo>
                    <a:pt x="533064" y="155957"/>
                  </a:lnTo>
                  <a:lnTo>
                    <a:pt x="487410" y="174694"/>
                  </a:lnTo>
                  <a:lnTo>
                    <a:pt x="443412" y="194318"/>
                  </a:lnTo>
                  <a:lnTo>
                    <a:pt x="401129" y="214801"/>
                  </a:lnTo>
                  <a:lnTo>
                    <a:pt x="360618" y="236114"/>
                  </a:lnTo>
                  <a:lnTo>
                    <a:pt x="321940" y="258229"/>
                  </a:lnTo>
                  <a:lnTo>
                    <a:pt x="285152" y="281118"/>
                  </a:lnTo>
                  <a:lnTo>
                    <a:pt x="250312" y="304752"/>
                  </a:lnTo>
                  <a:lnTo>
                    <a:pt x="217480" y="329103"/>
                  </a:lnTo>
                  <a:lnTo>
                    <a:pt x="186715" y="354143"/>
                  </a:lnTo>
                  <a:lnTo>
                    <a:pt x="158073" y="379843"/>
                  </a:lnTo>
                  <a:lnTo>
                    <a:pt x="107399" y="433109"/>
                  </a:lnTo>
                  <a:lnTo>
                    <a:pt x="65926" y="488676"/>
                  </a:lnTo>
                  <a:lnTo>
                    <a:pt x="34124" y="546315"/>
                  </a:lnTo>
                  <a:lnTo>
                    <a:pt x="12460" y="605800"/>
                  </a:lnTo>
                  <a:lnTo>
                    <a:pt x="1404" y="666904"/>
                  </a:lnTo>
                  <a:lnTo>
                    <a:pt x="0" y="697992"/>
                  </a:lnTo>
                  <a:lnTo>
                    <a:pt x="1404" y="729079"/>
                  </a:lnTo>
                  <a:lnTo>
                    <a:pt x="12460" y="790183"/>
                  </a:lnTo>
                  <a:lnTo>
                    <a:pt x="34124" y="849668"/>
                  </a:lnTo>
                  <a:lnTo>
                    <a:pt x="65926" y="907307"/>
                  </a:lnTo>
                  <a:lnTo>
                    <a:pt x="107399" y="962874"/>
                  </a:lnTo>
                  <a:lnTo>
                    <a:pt x="158073" y="1016140"/>
                  </a:lnTo>
                  <a:lnTo>
                    <a:pt x="186715" y="1041840"/>
                  </a:lnTo>
                  <a:lnTo>
                    <a:pt x="217480" y="1066880"/>
                  </a:lnTo>
                  <a:lnTo>
                    <a:pt x="250312" y="1091231"/>
                  </a:lnTo>
                  <a:lnTo>
                    <a:pt x="285152" y="1114865"/>
                  </a:lnTo>
                  <a:lnTo>
                    <a:pt x="321940" y="1137754"/>
                  </a:lnTo>
                  <a:lnTo>
                    <a:pt x="360618" y="1159869"/>
                  </a:lnTo>
                  <a:lnTo>
                    <a:pt x="401129" y="1181182"/>
                  </a:lnTo>
                  <a:lnTo>
                    <a:pt x="443412" y="1201665"/>
                  </a:lnTo>
                  <a:lnTo>
                    <a:pt x="487410" y="1221289"/>
                  </a:lnTo>
                  <a:lnTo>
                    <a:pt x="533064" y="1240026"/>
                  </a:lnTo>
                  <a:lnTo>
                    <a:pt x="580315" y="1257847"/>
                  </a:lnTo>
                  <a:lnTo>
                    <a:pt x="629105" y="1274724"/>
                  </a:lnTo>
                  <a:lnTo>
                    <a:pt x="679376" y="1290628"/>
                  </a:lnTo>
                  <a:lnTo>
                    <a:pt x="731068" y="1305532"/>
                  </a:lnTo>
                  <a:lnTo>
                    <a:pt x="784123" y="1319407"/>
                  </a:lnTo>
                  <a:lnTo>
                    <a:pt x="838483" y="1332224"/>
                  </a:lnTo>
                  <a:lnTo>
                    <a:pt x="894089" y="1343955"/>
                  </a:lnTo>
                  <a:lnTo>
                    <a:pt x="950882" y="1354572"/>
                  </a:lnTo>
                  <a:lnTo>
                    <a:pt x="1008804" y="1364046"/>
                  </a:lnTo>
                  <a:lnTo>
                    <a:pt x="1067796" y="1372349"/>
                  </a:lnTo>
                  <a:lnTo>
                    <a:pt x="1127799" y="1379452"/>
                  </a:lnTo>
                  <a:lnTo>
                    <a:pt x="1188756" y="1385328"/>
                  </a:lnTo>
                  <a:lnTo>
                    <a:pt x="1250607" y="1389947"/>
                  </a:lnTo>
                  <a:lnTo>
                    <a:pt x="1313294" y="1393282"/>
                  </a:lnTo>
                  <a:lnTo>
                    <a:pt x="1376758" y="1395303"/>
                  </a:lnTo>
                  <a:lnTo>
                    <a:pt x="1440941" y="1395984"/>
                  </a:lnTo>
                  <a:lnTo>
                    <a:pt x="1505125" y="1395303"/>
                  </a:lnTo>
                  <a:lnTo>
                    <a:pt x="1568589" y="1393282"/>
                  </a:lnTo>
                  <a:lnTo>
                    <a:pt x="1631276" y="1389947"/>
                  </a:lnTo>
                  <a:lnTo>
                    <a:pt x="1693127" y="1385328"/>
                  </a:lnTo>
                  <a:lnTo>
                    <a:pt x="1754084" y="1379452"/>
                  </a:lnTo>
                  <a:lnTo>
                    <a:pt x="1814087" y="1372349"/>
                  </a:lnTo>
                  <a:lnTo>
                    <a:pt x="1873079" y="1364046"/>
                  </a:lnTo>
                  <a:lnTo>
                    <a:pt x="1931001" y="1354572"/>
                  </a:lnTo>
                  <a:lnTo>
                    <a:pt x="1987794" y="1343955"/>
                  </a:lnTo>
                  <a:lnTo>
                    <a:pt x="2043400" y="1332224"/>
                  </a:lnTo>
                  <a:lnTo>
                    <a:pt x="2097760" y="1319407"/>
                  </a:lnTo>
                  <a:lnTo>
                    <a:pt x="2150815" y="1305532"/>
                  </a:lnTo>
                  <a:lnTo>
                    <a:pt x="2202507" y="1290628"/>
                  </a:lnTo>
                  <a:lnTo>
                    <a:pt x="2252778" y="1274724"/>
                  </a:lnTo>
                  <a:lnTo>
                    <a:pt x="2301568" y="1257847"/>
                  </a:lnTo>
                  <a:lnTo>
                    <a:pt x="2348819" y="1240026"/>
                  </a:lnTo>
                  <a:lnTo>
                    <a:pt x="2394473" y="1221289"/>
                  </a:lnTo>
                  <a:lnTo>
                    <a:pt x="2438471" y="1201665"/>
                  </a:lnTo>
                  <a:lnTo>
                    <a:pt x="2480754" y="1181182"/>
                  </a:lnTo>
                  <a:lnTo>
                    <a:pt x="2521265" y="1159869"/>
                  </a:lnTo>
                  <a:lnTo>
                    <a:pt x="2559943" y="1137754"/>
                  </a:lnTo>
                  <a:lnTo>
                    <a:pt x="2596731" y="1114865"/>
                  </a:lnTo>
                  <a:lnTo>
                    <a:pt x="2631571" y="1091231"/>
                  </a:lnTo>
                  <a:lnTo>
                    <a:pt x="2664403" y="1066880"/>
                  </a:lnTo>
                  <a:lnTo>
                    <a:pt x="2695168" y="1041840"/>
                  </a:lnTo>
                  <a:lnTo>
                    <a:pt x="2723810" y="1016140"/>
                  </a:lnTo>
                  <a:lnTo>
                    <a:pt x="2774484" y="962874"/>
                  </a:lnTo>
                  <a:lnTo>
                    <a:pt x="2815957" y="907307"/>
                  </a:lnTo>
                  <a:lnTo>
                    <a:pt x="2847759" y="849668"/>
                  </a:lnTo>
                  <a:lnTo>
                    <a:pt x="2869423" y="790183"/>
                  </a:lnTo>
                  <a:lnTo>
                    <a:pt x="2880479" y="729079"/>
                  </a:lnTo>
                  <a:lnTo>
                    <a:pt x="2881884" y="697992"/>
                  </a:lnTo>
                  <a:lnTo>
                    <a:pt x="2880479" y="666904"/>
                  </a:lnTo>
                  <a:lnTo>
                    <a:pt x="2869423" y="605800"/>
                  </a:lnTo>
                  <a:lnTo>
                    <a:pt x="2847759" y="546315"/>
                  </a:lnTo>
                  <a:lnTo>
                    <a:pt x="2815957" y="488676"/>
                  </a:lnTo>
                  <a:lnTo>
                    <a:pt x="2774484" y="433109"/>
                  </a:lnTo>
                  <a:lnTo>
                    <a:pt x="2723810" y="379843"/>
                  </a:lnTo>
                  <a:lnTo>
                    <a:pt x="2695168" y="354143"/>
                  </a:lnTo>
                  <a:lnTo>
                    <a:pt x="2664403" y="329103"/>
                  </a:lnTo>
                  <a:lnTo>
                    <a:pt x="2631571" y="304752"/>
                  </a:lnTo>
                  <a:lnTo>
                    <a:pt x="2596731" y="281118"/>
                  </a:lnTo>
                  <a:lnTo>
                    <a:pt x="2559943" y="258229"/>
                  </a:lnTo>
                  <a:lnTo>
                    <a:pt x="2521265" y="236114"/>
                  </a:lnTo>
                  <a:lnTo>
                    <a:pt x="2480754" y="214801"/>
                  </a:lnTo>
                  <a:lnTo>
                    <a:pt x="2438471" y="194318"/>
                  </a:lnTo>
                  <a:lnTo>
                    <a:pt x="2394473" y="174694"/>
                  </a:lnTo>
                  <a:lnTo>
                    <a:pt x="2348819" y="155957"/>
                  </a:lnTo>
                  <a:lnTo>
                    <a:pt x="2301568" y="138136"/>
                  </a:lnTo>
                  <a:lnTo>
                    <a:pt x="2252778" y="121259"/>
                  </a:lnTo>
                  <a:lnTo>
                    <a:pt x="2202507" y="105355"/>
                  </a:lnTo>
                  <a:lnTo>
                    <a:pt x="2150815" y="90451"/>
                  </a:lnTo>
                  <a:lnTo>
                    <a:pt x="2097760" y="76576"/>
                  </a:lnTo>
                  <a:lnTo>
                    <a:pt x="2043400" y="63759"/>
                  </a:lnTo>
                  <a:lnTo>
                    <a:pt x="1987794" y="52028"/>
                  </a:lnTo>
                  <a:lnTo>
                    <a:pt x="1931001" y="41411"/>
                  </a:lnTo>
                  <a:lnTo>
                    <a:pt x="1873079" y="31937"/>
                  </a:lnTo>
                  <a:lnTo>
                    <a:pt x="1814087" y="23634"/>
                  </a:lnTo>
                  <a:lnTo>
                    <a:pt x="1754084" y="16531"/>
                  </a:lnTo>
                  <a:lnTo>
                    <a:pt x="1693127" y="10655"/>
                  </a:lnTo>
                  <a:lnTo>
                    <a:pt x="1631276" y="6036"/>
                  </a:lnTo>
                  <a:lnTo>
                    <a:pt x="1568589" y="2701"/>
                  </a:lnTo>
                  <a:lnTo>
                    <a:pt x="1505125" y="680"/>
                  </a:lnTo>
                  <a:lnTo>
                    <a:pt x="1440941" y="0"/>
                  </a:lnTo>
                  <a:close/>
                </a:path>
              </a:pathLst>
            </a:custGeom>
            <a:solidFill>
              <a:srgbClr val="D79F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6066282" y="2484881"/>
              <a:ext cx="2882265" cy="1396365"/>
            </a:xfrm>
            <a:custGeom>
              <a:avLst/>
              <a:gdLst/>
              <a:ahLst/>
              <a:cxnLst/>
              <a:rect l="l" t="t" r="r" b="b"/>
              <a:pathLst>
                <a:path w="2882265" h="1396364">
                  <a:moveTo>
                    <a:pt x="0" y="697992"/>
                  </a:moveTo>
                  <a:lnTo>
                    <a:pt x="5577" y="636164"/>
                  </a:lnTo>
                  <a:lnTo>
                    <a:pt x="21995" y="575841"/>
                  </a:lnTo>
                  <a:lnTo>
                    <a:pt x="48787" y="517251"/>
                  </a:lnTo>
                  <a:lnTo>
                    <a:pt x="85483" y="460619"/>
                  </a:lnTo>
                  <a:lnTo>
                    <a:pt x="131615" y="406174"/>
                  </a:lnTo>
                  <a:lnTo>
                    <a:pt x="186715" y="354143"/>
                  </a:lnTo>
                  <a:lnTo>
                    <a:pt x="217480" y="329103"/>
                  </a:lnTo>
                  <a:lnTo>
                    <a:pt x="250312" y="304752"/>
                  </a:lnTo>
                  <a:lnTo>
                    <a:pt x="285152" y="281118"/>
                  </a:lnTo>
                  <a:lnTo>
                    <a:pt x="321940" y="258229"/>
                  </a:lnTo>
                  <a:lnTo>
                    <a:pt x="360618" y="236114"/>
                  </a:lnTo>
                  <a:lnTo>
                    <a:pt x="401129" y="214801"/>
                  </a:lnTo>
                  <a:lnTo>
                    <a:pt x="443412" y="194318"/>
                  </a:lnTo>
                  <a:lnTo>
                    <a:pt x="487410" y="174694"/>
                  </a:lnTo>
                  <a:lnTo>
                    <a:pt x="533064" y="155957"/>
                  </a:lnTo>
                  <a:lnTo>
                    <a:pt x="580315" y="138136"/>
                  </a:lnTo>
                  <a:lnTo>
                    <a:pt x="629105" y="121259"/>
                  </a:lnTo>
                  <a:lnTo>
                    <a:pt x="679376" y="105355"/>
                  </a:lnTo>
                  <a:lnTo>
                    <a:pt x="731068" y="90451"/>
                  </a:lnTo>
                  <a:lnTo>
                    <a:pt x="784123" y="76576"/>
                  </a:lnTo>
                  <a:lnTo>
                    <a:pt x="838483" y="63759"/>
                  </a:lnTo>
                  <a:lnTo>
                    <a:pt x="894089" y="52028"/>
                  </a:lnTo>
                  <a:lnTo>
                    <a:pt x="950882" y="41411"/>
                  </a:lnTo>
                  <a:lnTo>
                    <a:pt x="1008804" y="31937"/>
                  </a:lnTo>
                  <a:lnTo>
                    <a:pt x="1067796" y="23634"/>
                  </a:lnTo>
                  <a:lnTo>
                    <a:pt x="1127799" y="16531"/>
                  </a:lnTo>
                  <a:lnTo>
                    <a:pt x="1188756" y="10655"/>
                  </a:lnTo>
                  <a:lnTo>
                    <a:pt x="1250607" y="6036"/>
                  </a:lnTo>
                  <a:lnTo>
                    <a:pt x="1313294" y="2701"/>
                  </a:lnTo>
                  <a:lnTo>
                    <a:pt x="1376758" y="680"/>
                  </a:lnTo>
                  <a:lnTo>
                    <a:pt x="1440941" y="0"/>
                  </a:lnTo>
                  <a:lnTo>
                    <a:pt x="1505125" y="680"/>
                  </a:lnTo>
                  <a:lnTo>
                    <a:pt x="1568589" y="2701"/>
                  </a:lnTo>
                  <a:lnTo>
                    <a:pt x="1631276" y="6036"/>
                  </a:lnTo>
                  <a:lnTo>
                    <a:pt x="1693127" y="10655"/>
                  </a:lnTo>
                  <a:lnTo>
                    <a:pt x="1754084" y="16531"/>
                  </a:lnTo>
                  <a:lnTo>
                    <a:pt x="1814087" y="23634"/>
                  </a:lnTo>
                  <a:lnTo>
                    <a:pt x="1873079" y="31937"/>
                  </a:lnTo>
                  <a:lnTo>
                    <a:pt x="1931001" y="41411"/>
                  </a:lnTo>
                  <a:lnTo>
                    <a:pt x="1987794" y="52028"/>
                  </a:lnTo>
                  <a:lnTo>
                    <a:pt x="2043400" y="63759"/>
                  </a:lnTo>
                  <a:lnTo>
                    <a:pt x="2097760" y="76576"/>
                  </a:lnTo>
                  <a:lnTo>
                    <a:pt x="2150815" y="90451"/>
                  </a:lnTo>
                  <a:lnTo>
                    <a:pt x="2202507" y="105355"/>
                  </a:lnTo>
                  <a:lnTo>
                    <a:pt x="2252778" y="121259"/>
                  </a:lnTo>
                  <a:lnTo>
                    <a:pt x="2301568" y="138136"/>
                  </a:lnTo>
                  <a:lnTo>
                    <a:pt x="2348819" y="155957"/>
                  </a:lnTo>
                  <a:lnTo>
                    <a:pt x="2394473" y="174694"/>
                  </a:lnTo>
                  <a:lnTo>
                    <a:pt x="2438471" y="194318"/>
                  </a:lnTo>
                  <a:lnTo>
                    <a:pt x="2480754" y="214801"/>
                  </a:lnTo>
                  <a:lnTo>
                    <a:pt x="2521265" y="236114"/>
                  </a:lnTo>
                  <a:lnTo>
                    <a:pt x="2559943" y="258229"/>
                  </a:lnTo>
                  <a:lnTo>
                    <a:pt x="2596731" y="281118"/>
                  </a:lnTo>
                  <a:lnTo>
                    <a:pt x="2631571" y="304752"/>
                  </a:lnTo>
                  <a:lnTo>
                    <a:pt x="2664403" y="329103"/>
                  </a:lnTo>
                  <a:lnTo>
                    <a:pt x="2695168" y="354143"/>
                  </a:lnTo>
                  <a:lnTo>
                    <a:pt x="2723810" y="379843"/>
                  </a:lnTo>
                  <a:lnTo>
                    <a:pt x="2774484" y="433109"/>
                  </a:lnTo>
                  <a:lnTo>
                    <a:pt x="2815957" y="488676"/>
                  </a:lnTo>
                  <a:lnTo>
                    <a:pt x="2847759" y="546315"/>
                  </a:lnTo>
                  <a:lnTo>
                    <a:pt x="2869423" y="605800"/>
                  </a:lnTo>
                  <a:lnTo>
                    <a:pt x="2880479" y="666904"/>
                  </a:lnTo>
                  <a:lnTo>
                    <a:pt x="2881884" y="697992"/>
                  </a:lnTo>
                  <a:lnTo>
                    <a:pt x="2880479" y="729079"/>
                  </a:lnTo>
                  <a:lnTo>
                    <a:pt x="2869423" y="790183"/>
                  </a:lnTo>
                  <a:lnTo>
                    <a:pt x="2847759" y="849668"/>
                  </a:lnTo>
                  <a:lnTo>
                    <a:pt x="2815957" y="907307"/>
                  </a:lnTo>
                  <a:lnTo>
                    <a:pt x="2774484" y="962874"/>
                  </a:lnTo>
                  <a:lnTo>
                    <a:pt x="2723810" y="1016140"/>
                  </a:lnTo>
                  <a:lnTo>
                    <a:pt x="2695168" y="1041840"/>
                  </a:lnTo>
                  <a:lnTo>
                    <a:pt x="2664403" y="1066880"/>
                  </a:lnTo>
                  <a:lnTo>
                    <a:pt x="2631571" y="1091231"/>
                  </a:lnTo>
                  <a:lnTo>
                    <a:pt x="2596731" y="1114865"/>
                  </a:lnTo>
                  <a:lnTo>
                    <a:pt x="2559943" y="1137754"/>
                  </a:lnTo>
                  <a:lnTo>
                    <a:pt x="2521265" y="1159869"/>
                  </a:lnTo>
                  <a:lnTo>
                    <a:pt x="2480754" y="1181182"/>
                  </a:lnTo>
                  <a:lnTo>
                    <a:pt x="2438471" y="1201665"/>
                  </a:lnTo>
                  <a:lnTo>
                    <a:pt x="2394473" y="1221289"/>
                  </a:lnTo>
                  <a:lnTo>
                    <a:pt x="2348819" y="1240026"/>
                  </a:lnTo>
                  <a:lnTo>
                    <a:pt x="2301568" y="1257847"/>
                  </a:lnTo>
                  <a:lnTo>
                    <a:pt x="2252778" y="1274724"/>
                  </a:lnTo>
                  <a:lnTo>
                    <a:pt x="2202507" y="1290628"/>
                  </a:lnTo>
                  <a:lnTo>
                    <a:pt x="2150815" y="1305532"/>
                  </a:lnTo>
                  <a:lnTo>
                    <a:pt x="2097760" y="1319407"/>
                  </a:lnTo>
                  <a:lnTo>
                    <a:pt x="2043400" y="1332224"/>
                  </a:lnTo>
                  <a:lnTo>
                    <a:pt x="1987794" y="1343955"/>
                  </a:lnTo>
                  <a:lnTo>
                    <a:pt x="1931001" y="1354572"/>
                  </a:lnTo>
                  <a:lnTo>
                    <a:pt x="1873079" y="1364046"/>
                  </a:lnTo>
                  <a:lnTo>
                    <a:pt x="1814087" y="1372349"/>
                  </a:lnTo>
                  <a:lnTo>
                    <a:pt x="1754084" y="1379452"/>
                  </a:lnTo>
                  <a:lnTo>
                    <a:pt x="1693127" y="1385328"/>
                  </a:lnTo>
                  <a:lnTo>
                    <a:pt x="1631276" y="1389947"/>
                  </a:lnTo>
                  <a:lnTo>
                    <a:pt x="1568589" y="1393282"/>
                  </a:lnTo>
                  <a:lnTo>
                    <a:pt x="1505125" y="1395303"/>
                  </a:lnTo>
                  <a:lnTo>
                    <a:pt x="1440941" y="1395984"/>
                  </a:lnTo>
                  <a:lnTo>
                    <a:pt x="1376758" y="1395303"/>
                  </a:lnTo>
                  <a:lnTo>
                    <a:pt x="1313294" y="1393282"/>
                  </a:lnTo>
                  <a:lnTo>
                    <a:pt x="1250607" y="1389947"/>
                  </a:lnTo>
                  <a:lnTo>
                    <a:pt x="1188756" y="1385328"/>
                  </a:lnTo>
                  <a:lnTo>
                    <a:pt x="1127799" y="1379452"/>
                  </a:lnTo>
                  <a:lnTo>
                    <a:pt x="1067796" y="1372349"/>
                  </a:lnTo>
                  <a:lnTo>
                    <a:pt x="1008804" y="1364046"/>
                  </a:lnTo>
                  <a:lnTo>
                    <a:pt x="950882" y="1354572"/>
                  </a:lnTo>
                  <a:lnTo>
                    <a:pt x="894089" y="1343955"/>
                  </a:lnTo>
                  <a:lnTo>
                    <a:pt x="838483" y="1332224"/>
                  </a:lnTo>
                  <a:lnTo>
                    <a:pt x="784123" y="1319407"/>
                  </a:lnTo>
                  <a:lnTo>
                    <a:pt x="731068" y="1305532"/>
                  </a:lnTo>
                  <a:lnTo>
                    <a:pt x="679376" y="1290628"/>
                  </a:lnTo>
                  <a:lnTo>
                    <a:pt x="629105" y="1274724"/>
                  </a:lnTo>
                  <a:lnTo>
                    <a:pt x="580315" y="1257847"/>
                  </a:lnTo>
                  <a:lnTo>
                    <a:pt x="533064" y="1240026"/>
                  </a:lnTo>
                  <a:lnTo>
                    <a:pt x="487410" y="1221289"/>
                  </a:lnTo>
                  <a:lnTo>
                    <a:pt x="443412" y="1201665"/>
                  </a:lnTo>
                  <a:lnTo>
                    <a:pt x="401129" y="1181182"/>
                  </a:lnTo>
                  <a:lnTo>
                    <a:pt x="360618" y="1159869"/>
                  </a:lnTo>
                  <a:lnTo>
                    <a:pt x="321940" y="1137754"/>
                  </a:lnTo>
                  <a:lnTo>
                    <a:pt x="285152" y="1114865"/>
                  </a:lnTo>
                  <a:lnTo>
                    <a:pt x="250312" y="1091231"/>
                  </a:lnTo>
                  <a:lnTo>
                    <a:pt x="217480" y="1066880"/>
                  </a:lnTo>
                  <a:lnTo>
                    <a:pt x="186715" y="1041840"/>
                  </a:lnTo>
                  <a:lnTo>
                    <a:pt x="158073" y="1016140"/>
                  </a:lnTo>
                  <a:lnTo>
                    <a:pt x="107399" y="962874"/>
                  </a:lnTo>
                  <a:lnTo>
                    <a:pt x="65926" y="907307"/>
                  </a:lnTo>
                  <a:lnTo>
                    <a:pt x="34124" y="849668"/>
                  </a:lnTo>
                  <a:lnTo>
                    <a:pt x="12460" y="790183"/>
                  </a:lnTo>
                  <a:lnTo>
                    <a:pt x="1404" y="729079"/>
                  </a:lnTo>
                  <a:lnTo>
                    <a:pt x="0" y="697992"/>
                  </a:lnTo>
                  <a:close/>
                </a:path>
              </a:pathLst>
            </a:custGeom>
            <a:ln w="25908">
              <a:solidFill>
                <a:srgbClr val="285D8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6479285" y="2796920"/>
            <a:ext cx="2056764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solidFill>
                  <a:srgbClr val="FFFFFF"/>
                </a:solidFill>
                <a:latin typeface="Microsoft JhengHei"/>
                <a:cs typeface="Microsoft JhengHei"/>
              </a:rPr>
              <a:t>涉及者為各機關首長，</a:t>
            </a:r>
            <a:endParaRPr sz="1600">
              <a:latin typeface="Microsoft JhengHei"/>
              <a:cs typeface="Microsoft JhengHei"/>
            </a:endParaRPr>
          </a:p>
          <a:p>
            <a:pPr marL="22860">
              <a:lnSpc>
                <a:spcPct val="100000"/>
              </a:lnSpc>
            </a:pPr>
            <a:r>
              <a:rPr sz="1600" b="1" spc="-35" dirty="0">
                <a:solidFill>
                  <a:srgbClr val="FFFFFF"/>
                </a:solidFill>
                <a:latin typeface="Microsoft JhengHei"/>
                <a:cs typeface="Microsoft JhengHei"/>
              </a:rPr>
              <a:t>向具指揮監督權限之</a:t>
            </a:r>
            <a:endParaRPr sz="1600">
              <a:latin typeface="Microsoft JhengHei"/>
              <a:cs typeface="Microsoft JhengHei"/>
            </a:endParaRPr>
          </a:p>
          <a:p>
            <a:pPr marL="226060">
              <a:lnSpc>
                <a:spcPct val="100000"/>
              </a:lnSpc>
            </a:pPr>
            <a:r>
              <a:rPr sz="1600" b="1" spc="-20" dirty="0">
                <a:solidFill>
                  <a:srgbClr val="FFFFFF"/>
                </a:solidFill>
                <a:latin typeface="Microsoft JhengHei"/>
                <a:cs typeface="Microsoft JhengHei"/>
              </a:rPr>
              <a:t>上級機關提出。</a:t>
            </a:r>
            <a:endParaRPr sz="1600">
              <a:latin typeface="Microsoft JhengHei"/>
              <a:cs typeface="Microsoft JhengHei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5093589" y="1573783"/>
            <a:ext cx="760730" cy="499745"/>
            <a:chOff x="5093589" y="1573783"/>
            <a:chExt cx="760730" cy="499745"/>
          </a:xfrm>
        </p:grpSpPr>
        <p:sp>
          <p:nvSpPr>
            <p:cNvPr id="36" name="object 36"/>
            <p:cNvSpPr/>
            <p:nvPr/>
          </p:nvSpPr>
          <p:spPr>
            <a:xfrm>
              <a:off x="5106289" y="1586483"/>
              <a:ext cx="735330" cy="474345"/>
            </a:xfrm>
            <a:custGeom>
              <a:avLst/>
              <a:gdLst/>
              <a:ahLst/>
              <a:cxnLst/>
              <a:rect l="l" t="t" r="r" b="b"/>
              <a:pathLst>
                <a:path w="735329" h="474344">
                  <a:moveTo>
                    <a:pt x="447166" y="0"/>
                  </a:moveTo>
                  <a:lnTo>
                    <a:pt x="472566" y="118490"/>
                  </a:lnTo>
                  <a:lnTo>
                    <a:pt x="0" y="219582"/>
                  </a:lnTo>
                  <a:lnTo>
                    <a:pt x="50800" y="456438"/>
                  </a:lnTo>
                  <a:lnTo>
                    <a:pt x="523239" y="355472"/>
                  </a:lnTo>
                  <a:lnTo>
                    <a:pt x="548513" y="473963"/>
                  </a:lnTo>
                  <a:lnTo>
                    <a:pt x="734822" y="186308"/>
                  </a:lnTo>
                  <a:lnTo>
                    <a:pt x="447166" y="0"/>
                  </a:lnTo>
                  <a:close/>
                </a:path>
              </a:pathLst>
            </a:custGeom>
            <a:solidFill>
              <a:srgbClr val="3981B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5106289" y="1586483"/>
              <a:ext cx="735330" cy="474345"/>
            </a:xfrm>
            <a:custGeom>
              <a:avLst/>
              <a:gdLst/>
              <a:ahLst/>
              <a:cxnLst/>
              <a:rect l="l" t="t" r="r" b="b"/>
              <a:pathLst>
                <a:path w="735329" h="474344">
                  <a:moveTo>
                    <a:pt x="0" y="219582"/>
                  </a:moveTo>
                  <a:lnTo>
                    <a:pt x="472566" y="118490"/>
                  </a:lnTo>
                  <a:lnTo>
                    <a:pt x="447166" y="0"/>
                  </a:lnTo>
                  <a:lnTo>
                    <a:pt x="734822" y="186308"/>
                  </a:lnTo>
                  <a:lnTo>
                    <a:pt x="548513" y="473963"/>
                  </a:lnTo>
                  <a:lnTo>
                    <a:pt x="523239" y="355472"/>
                  </a:lnTo>
                  <a:lnTo>
                    <a:pt x="50800" y="456438"/>
                  </a:lnTo>
                  <a:lnTo>
                    <a:pt x="0" y="219582"/>
                  </a:lnTo>
                  <a:close/>
                </a:path>
              </a:pathLst>
            </a:custGeom>
            <a:ln w="25399">
              <a:solidFill>
                <a:srgbClr val="285D8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8" name="object 38"/>
          <p:cNvGrpSpPr/>
          <p:nvPr/>
        </p:nvGrpSpPr>
        <p:grpSpPr>
          <a:xfrm>
            <a:off x="5058664" y="2594229"/>
            <a:ext cx="798830" cy="587375"/>
            <a:chOff x="5058664" y="2594229"/>
            <a:chExt cx="798830" cy="587375"/>
          </a:xfrm>
        </p:grpSpPr>
        <p:sp>
          <p:nvSpPr>
            <p:cNvPr id="39" name="object 39"/>
            <p:cNvSpPr/>
            <p:nvPr/>
          </p:nvSpPr>
          <p:spPr>
            <a:xfrm>
              <a:off x="5071364" y="2606929"/>
              <a:ext cx="773430" cy="561975"/>
            </a:xfrm>
            <a:custGeom>
              <a:avLst/>
              <a:gdLst/>
              <a:ahLst/>
              <a:cxnLst/>
              <a:rect l="l" t="t" r="r" b="b"/>
              <a:pathLst>
                <a:path w="773429" h="561975">
                  <a:moveTo>
                    <a:pt x="101473" y="0"/>
                  </a:moveTo>
                  <a:lnTo>
                    <a:pt x="0" y="220090"/>
                  </a:lnTo>
                  <a:lnTo>
                    <a:pt x="502538" y="451865"/>
                  </a:lnTo>
                  <a:lnTo>
                    <a:pt x="451738" y="561847"/>
                  </a:lnTo>
                  <a:lnTo>
                    <a:pt x="773302" y="443229"/>
                  </a:lnTo>
                  <a:lnTo>
                    <a:pt x="654812" y="121793"/>
                  </a:lnTo>
                  <a:lnTo>
                    <a:pt x="604012" y="231775"/>
                  </a:lnTo>
                  <a:lnTo>
                    <a:pt x="101473" y="0"/>
                  </a:lnTo>
                  <a:close/>
                </a:path>
              </a:pathLst>
            </a:custGeom>
            <a:solidFill>
              <a:srgbClr val="3981B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5071364" y="2606929"/>
              <a:ext cx="773430" cy="561975"/>
            </a:xfrm>
            <a:custGeom>
              <a:avLst/>
              <a:gdLst/>
              <a:ahLst/>
              <a:cxnLst/>
              <a:rect l="l" t="t" r="r" b="b"/>
              <a:pathLst>
                <a:path w="773429" h="561975">
                  <a:moveTo>
                    <a:pt x="101473" y="0"/>
                  </a:moveTo>
                  <a:lnTo>
                    <a:pt x="604012" y="231775"/>
                  </a:lnTo>
                  <a:lnTo>
                    <a:pt x="654812" y="121793"/>
                  </a:lnTo>
                  <a:lnTo>
                    <a:pt x="773302" y="443229"/>
                  </a:lnTo>
                  <a:lnTo>
                    <a:pt x="451738" y="561847"/>
                  </a:lnTo>
                  <a:lnTo>
                    <a:pt x="502538" y="451865"/>
                  </a:lnTo>
                  <a:lnTo>
                    <a:pt x="0" y="220090"/>
                  </a:lnTo>
                  <a:lnTo>
                    <a:pt x="101473" y="0"/>
                  </a:lnTo>
                  <a:close/>
                </a:path>
              </a:pathLst>
            </a:custGeom>
            <a:ln w="25400">
              <a:solidFill>
                <a:srgbClr val="285D8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1646880F-AAF6-28BA-97E0-0E569DDC77B9}"/>
              </a:ext>
            </a:extLst>
          </p:cNvPr>
          <p:cNvSpPr txBox="1"/>
          <p:nvPr/>
        </p:nvSpPr>
        <p:spPr>
          <a:xfrm>
            <a:off x="25400" y="4705350"/>
            <a:ext cx="203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zh-TW" altLang="en-US" sz="1800" b="1" spc="-40" dirty="0">
                <a:solidFill>
                  <a:srgbClr val="006FC0"/>
                </a:solidFill>
                <a:latin typeface="Microsoft JhengHei"/>
                <a:cs typeface="Microsoft JhengHei"/>
              </a:rPr>
              <a:t>屏東縣潮東國小</a:t>
            </a:r>
            <a:endParaRPr lang="zh-TW" altLang="en-US" sz="1800" dirty="0">
              <a:latin typeface="Microsoft JhengHei"/>
              <a:cs typeface="Microsoft JhengHe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154C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Words>376</Words>
  <Application>Microsoft Office PowerPoint</Application>
  <PresentationFormat>如螢幕大小 (16:9)</PresentationFormat>
  <Paragraphs>57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7" baseType="lpstr">
      <vt:lpstr>Arial MT</vt:lpstr>
      <vt:lpstr>SimSun</vt:lpstr>
      <vt:lpstr>Microsoft JhengHei</vt:lpstr>
      <vt:lpstr>Arial</vt:lpstr>
      <vt:lpstr>Segoe UI Emoji</vt:lpstr>
      <vt:lpstr>Times New Roman</vt:lpstr>
      <vt:lpstr>Office Theme</vt:lpstr>
      <vt:lpstr>PowerPoint 簡報</vt:lpstr>
      <vt:lpstr>職場霸凌</vt:lpstr>
      <vt:lpstr>職場暴力</vt:lpstr>
      <vt:lpstr>職場暴力類型有四1</vt:lpstr>
      <vt:lpstr>職場暴力類型有四2</vt:lpstr>
      <vt:lpstr>我遇到職場霸凌該怎麼辦?</vt:lpstr>
      <vt:lpstr>PowerPoint 簡報</vt:lpstr>
      <vt:lpstr>目的 本校為建構健康友善之工作環境及避免同仁於執行職務時遭受身 體或精神不法侵害，如因權力濫用與不公平的處罰造成之冒犯、威脅、冷落、孤立、侮辱行為或言語霸凌等，學校應提供員工免受霸凌侵犯之職場，使其安心投入工作，爰訂定「屏東縣潮州鎮潮東國民小學職場霸凌防治及處理作業規定」。</vt:lpstr>
      <vt:lpstr>申訴程序</vt:lpstr>
      <vt:lpstr>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職場霸凌與職場暴力                               臺中市政府人事處</dc:title>
  <dc:creator>馮繼明</dc:creator>
  <cp:lastModifiedBy>username</cp:lastModifiedBy>
  <cp:revision>5</cp:revision>
  <dcterms:created xsi:type="dcterms:W3CDTF">2025-04-17T06:31:01Z</dcterms:created>
  <dcterms:modified xsi:type="dcterms:W3CDTF">2025-04-17T07:16:34Z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2020-03-30T00:00:00Z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2025-04-17T00:00:00Z</vt:filetime>
  </property>
  <property fmtid="{D5CDD505-2E9C-101B-9397-08002B2CF9AE}" pid="5" name="Producer">
    <vt:lpwstr>Microsoft® PowerPoint® 2019</vt:lpwstr>
  </property>
</Properties>
</file>